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84" r:id="rId4"/>
    <p:sldId id="300" r:id="rId5"/>
    <p:sldId id="285" r:id="rId6"/>
    <p:sldId id="286" r:id="rId7"/>
    <p:sldId id="287" r:id="rId8"/>
    <p:sldId id="288" r:id="rId9"/>
    <p:sldId id="260" r:id="rId10"/>
    <p:sldId id="261" r:id="rId11"/>
    <p:sldId id="262" r:id="rId12"/>
    <p:sldId id="263" r:id="rId13"/>
    <p:sldId id="264" r:id="rId14"/>
    <p:sldId id="292" r:id="rId15"/>
    <p:sldId id="265" r:id="rId16"/>
    <p:sldId id="266" r:id="rId17"/>
    <p:sldId id="298" r:id="rId18"/>
    <p:sldId id="301" r:id="rId19"/>
    <p:sldId id="299" r:id="rId20"/>
    <p:sldId id="275" r:id="rId21"/>
    <p:sldId id="277" r:id="rId22"/>
    <p:sldId id="297" r:id="rId23"/>
    <p:sldId id="296" r:id="rId24"/>
    <p:sldId id="294" r:id="rId25"/>
    <p:sldId id="289" r:id="rId26"/>
    <p:sldId id="267" r:id="rId27"/>
    <p:sldId id="293" r:id="rId28"/>
    <p:sldId id="30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med">
    <p:circl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066799"/>
          </a:xfrm>
        </p:spPr>
        <p:txBody>
          <a:bodyPr/>
          <a:lstStyle/>
          <a:p>
            <a:r>
              <a:rPr lang="en-US" b="1" dirty="0" smtClean="0">
                <a:solidFill>
                  <a:srgbClr val="FF0000"/>
                </a:solidFill>
              </a:rPr>
              <a:t>INTERNET OF THINGS (IOT)</a:t>
            </a:r>
            <a:endParaRPr lang="en-IN" b="1" dirty="0">
              <a:solidFill>
                <a:srgbClr val="FF0000"/>
              </a:solidFill>
            </a:endParaRPr>
          </a:p>
        </p:txBody>
      </p:sp>
      <p:sp>
        <p:nvSpPr>
          <p:cNvPr id="3" name="Subtitle 2"/>
          <p:cNvSpPr>
            <a:spLocks noGrp="1"/>
          </p:cNvSpPr>
          <p:nvPr>
            <p:ph type="subTitle" idx="1"/>
          </p:nvPr>
        </p:nvSpPr>
        <p:spPr>
          <a:xfrm>
            <a:off x="1371600" y="1905000"/>
            <a:ext cx="6400800" cy="3733800"/>
          </a:xfrm>
        </p:spPr>
        <p:txBody>
          <a:bodyPr>
            <a:normAutofit fontScale="92500"/>
          </a:bodyPr>
          <a:lstStyle/>
          <a:p>
            <a:pPr>
              <a:defRPr/>
            </a:pPr>
            <a:r>
              <a:rPr lang="en-US" sz="4700" b="1" dirty="0">
                <a:solidFill>
                  <a:srgbClr val="990033"/>
                </a:solidFill>
                <a:latin typeface="Imprint MT Shadow" panose="04020605060303030202" pitchFamily="82" charset="0"/>
              </a:rPr>
              <a:t>K.S.V.SAMBASIVARAO</a:t>
            </a:r>
          </a:p>
          <a:p>
            <a:pPr>
              <a:defRPr/>
            </a:pPr>
            <a:endParaRPr lang="en-US" dirty="0">
              <a:latin typeface="Lucida Handwriting" pitchFamily="66" charset="0"/>
            </a:endParaRPr>
          </a:p>
          <a:p>
            <a:pPr>
              <a:defRPr/>
            </a:pPr>
            <a:r>
              <a:rPr lang="en-US" dirty="0">
                <a:solidFill>
                  <a:srgbClr val="FF0000"/>
                </a:solidFill>
                <a:latin typeface="Georgia" pitchFamily="18" charset="0"/>
              </a:rPr>
              <a:t>HOD</a:t>
            </a:r>
          </a:p>
          <a:p>
            <a:pPr>
              <a:defRPr/>
            </a:pPr>
            <a:r>
              <a:rPr lang="en-US" dirty="0">
                <a:solidFill>
                  <a:srgbClr val="FF0000"/>
                </a:solidFill>
                <a:latin typeface="Georgia" pitchFamily="18" charset="0"/>
              </a:rPr>
              <a:t>DEPT. OF ELECTRONICS </a:t>
            </a:r>
          </a:p>
          <a:p>
            <a:pPr>
              <a:defRPr/>
            </a:pPr>
            <a:r>
              <a:rPr lang="en-US" dirty="0">
                <a:solidFill>
                  <a:srgbClr val="FF0000"/>
                </a:solidFill>
                <a:latin typeface="Georgia" pitchFamily="18" charset="0"/>
              </a:rPr>
              <a:t> PBSC COLLEGE Of A&amp; S</a:t>
            </a:r>
          </a:p>
          <a:p>
            <a:pPr>
              <a:defRPr/>
            </a:pPr>
            <a:r>
              <a:rPr lang="en-US" dirty="0">
                <a:solidFill>
                  <a:srgbClr val="FF0000"/>
                </a:solidFill>
                <a:latin typeface="Georgia" pitchFamily="18" charset="0"/>
              </a:rPr>
              <a:t>VIJAYAWADA</a:t>
            </a:r>
          </a:p>
          <a:p>
            <a:endParaRPr lang="en-IN" dirty="0"/>
          </a:p>
        </p:txBody>
      </p:sp>
    </p:spTree>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pPr algn="ctr"/>
            <a:r>
              <a:rPr lang="en-US" sz="5400" b="1" dirty="0" smtClean="0">
                <a:solidFill>
                  <a:srgbClr val="C00000"/>
                </a:solidFill>
                <a:latin typeface="Times New Roman"/>
                <a:ea typeface="Times New Roman"/>
                <a:cs typeface="Times New Roman"/>
                <a:sym typeface="Times New Roman"/>
              </a:rPr>
              <a:t>Connected Cars</a:t>
            </a:r>
            <a:endParaRPr lang="en-IN" dirty="0">
              <a:solidFill>
                <a:srgbClr val="C00000"/>
              </a:solidFill>
            </a:endParaRPr>
          </a:p>
        </p:txBody>
      </p:sp>
      <p:sp>
        <p:nvSpPr>
          <p:cNvPr id="3" name="Content Placeholder 2"/>
          <p:cNvSpPr>
            <a:spLocks noGrp="1"/>
          </p:cNvSpPr>
          <p:nvPr>
            <p:ph sz="half" idx="1"/>
          </p:nvPr>
        </p:nvSpPr>
        <p:spPr>
          <a:xfrm>
            <a:off x="457200" y="1600200"/>
            <a:ext cx="3581400" cy="4525963"/>
          </a:xfrm>
        </p:spPr>
        <p:txBody>
          <a:bodyPr>
            <a:normAutofit/>
          </a:bodyPr>
          <a:lstStyle/>
          <a:p>
            <a:pPr lvl="0">
              <a:buNone/>
            </a:pPr>
            <a:r>
              <a:rPr lang="en-US" sz="2400" dirty="0" smtClean="0">
                <a:solidFill>
                  <a:srgbClr val="000000"/>
                </a:solidFill>
                <a:latin typeface="Times New Roman"/>
                <a:ea typeface="Times New Roman"/>
                <a:cs typeface="Times New Roman"/>
                <a:sym typeface="Times New Roman"/>
              </a:rPr>
              <a:t>  </a:t>
            </a:r>
          </a:p>
          <a:p>
            <a:pPr lvl="0">
              <a:buNone/>
            </a:pPr>
            <a:r>
              <a:rPr lang="en-US" sz="2400" dirty="0" smtClean="0">
                <a:solidFill>
                  <a:srgbClr val="000000"/>
                </a:solidFill>
                <a:latin typeface="Times New Roman"/>
                <a:ea typeface="Times New Roman"/>
                <a:cs typeface="Times New Roman"/>
                <a:sym typeface="Times New Roman"/>
              </a:rPr>
              <a:t> </a:t>
            </a:r>
            <a:r>
              <a:rPr lang="en-US" sz="2400" dirty="0" smtClean="0">
                <a:solidFill>
                  <a:srgbClr val="002060"/>
                </a:solidFill>
                <a:latin typeface="Times New Roman"/>
                <a:ea typeface="Times New Roman"/>
                <a:cs typeface="Times New Roman"/>
                <a:sym typeface="Times New Roman"/>
              </a:rPr>
              <a:t>A connected car is a vehicle which is able to optimize it’s own operation, maintenance as well as comfort of passengers using onboard sensors and internet connectivity</a:t>
            </a:r>
            <a:r>
              <a:rPr lang="en-US" sz="2400" dirty="0" smtClean="0">
                <a:solidFill>
                  <a:srgbClr val="000000"/>
                </a:solidFill>
                <a:latin typeface="Times New Roman"/>
                <a:ea typeface="Times New Roman"/>
                <a:cs typeface="Times New Roman"/>
                <a:sym typeface="Times New Roman"/>
              </a:rPr>
              <a:t>.</a:t>
            </a:r>
          </a:p>
          <a:p>
            <a:pPr>
              <a:buNone/>
            </a:pPr>
            <a:endParaRPr lang="en-IN" sz="2400" dirty="0"/>
          </a:p>
        </p:txBody>
      </p:sp>
      <p:pic>
        <p:nvPicPr>
          <p:cNvPr id="7" name="Content Placeholder 6" descr="Picture4.png"/>
          <p:cNvPicPr>
            <a:picLocks noGrp="1" noChangeAspect="1"/>
          </p:cNvPicPr>
          <p:nvPr>
            <p:ph sz="half" idx="2"/>
          </p:nvPr>
        </p:nvPicPr>
        <p:blipFill>
          <a:blip r:embed="rId2" cstate="print"/>
          <a:stretch>
            <a:fillRect/>
          </a:stretch>
        </p:blipFill>
        <p:spPr>
          <a:xfrm>
            <a:off x="4114800" y="1828800"/>
            <a:ext cx="4855152" cy="3733800"/>
          </a:xfrm>
        </p:spPr>
      </p:pic>
    </p:spTree>
  </p:cSld>
  <p:clrMapOvr>
    <a:masterClrMapping/>
  </p:clrMapOvr>
  <p:transition spd="med">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sz="5400" b="1" dirty="0" smtClean="0">
                <a:solidFill>
                  <a:srgbClr val="C00000"/>
                </a:solidFill>
                <a:latin typeface="Times New Roman"/>
                <a:ea typeface="Times New Roman"/>
                <a:cs typeface="Times New Roman"/>
                <a:sym typeface="Times New Roman"/>
              </a:rPr>
              <a:t>Industrial Internet</a:t>
            </a:r>
            <a:endParaRPr lang="en-IN" dirty="0">
              <a:solidFill>
                <a:srgbClr val="C00000"/>
              </a:solidFill>
            </a:endParaRPr>
          </a:p>
        </p:txBody>
      </p:sp>
      <p:sp>
        <p:nvSpPr>
          <p:cNvPr id="3" name="Content Placeholder 2"/>
          <p:cNvSpPr>
            <a:spLocks noGrp="1"/>
          </p:cNvSpPr>
          <p:nvPr>
            <p:ph sz="half" idx="1"/>
          </p:nvPr>
        </p:nvSpPr>
        <p:spPr>
          <a:xfrm>
            <a:off x="0" y="1676400"/>
            <a:ext cx="3733800" cy="4099715"/>
          </a:xfrm>
        </p:spPr>
        <p:txBody>
          <a:bodyPr>
            <a:normAutofit fontScale="85000" lnSpcReduction="10000"/>
          </a:bodyPr>
          <a:lstStyle/>
          <a:p>
            <a:pPr lvl="0">
              <a:buNone/>
            </a:pPr>
            <a:r>
              <a:rPr lang="en-US" sz="2800" dirty="0" smtClean="0">
                <a:solidFill>
                  <a:srgbClr val="000000"/>
                </a:solidFill>
                <a:latin typeface="Times New Roman"/>
                <a:ea typeface="Times New Roman"/>
                <a:cs typeface="Times New Roman"/>
                <a:sym typeface="Times New Roman"/>
              </a:rPr>
              <a:t>     </a:t>
            </a:r>
            <a:r>
              <a:rPr lang="en-US" sz="2800" dirty="0" smtClean="0">
                <a:solidFill>
                  <a:srgbClr val="002060"/>
                </a:solidFill>
                <a:latin typeface="Times New Roman"/>
                <a:ea typeface="Times New Roman"/>
                <a:cs typeface="Times New Roman"/>
                <a:sym typeface="Times New Roman"/>
              </a:rPr>
              <a:t>Industrial Internet is the new buzz in the industrial sector, also termed as Industrial Internet of Things (I IOT).</a:t>
            </a:r>
          </a:p>
          <a:p>
            <a:pPr lvl="0">
              <a:buNone/>
            </a:pPr>
            <a:r>
              <a:rPr lang="en-US" dirty="0" smtClean="0">
                <a:solidFill>
                  <a:srgbClr val="002060"/>
                </a:solidFill>
                <a:latin typeface="Times New Roman"/>
                <a:ea typeface="Times New Roman"/>
                <a:cs typeface="Times New Roman"/>
                <a:sym typeface="Times New Roman"/>
              </a:rPr>
              <a:t>   </a:t>
            </a:r>
            <a:r>
              <a:rPr lang="en-US" sz="2800" dirty="0" smtClean="0">
                <a:solidFill>
                  <a:srgbClr val="002060"/>
                </a:solidFill>
                <a:latin typeface="Times New Roman"/>
                <a:ea typeface="Times New Roman"/>
                <a:cs typeface="Times New Roman"/>
                <a:sym typeface="Times New Roman"/>
              </a:rPr>
              <a:t>It is empowering industrial engineering with sensors. Software</a:t>
            </a:r>
          </a:p>
          <a:p>
            <a:pPr lvl="0">
              <a:buNone/>
            </a:pPr>
            <a:r>
              <a:rPr lang="en-US" sz="2800" dirty="0" smtClean="0">
                <a:solidFill>
                  <a:srgbClr val="002060"/>
                </a:solidFill>
                <a:latin typeface="Times New Roman"/>
                <a:ea typeface="Times New Roman"/>
                <a:cs typeface="Times New Roman"/>
                <a:sym typeface="Times New Roman"/>
              </a:rPr>
              <a:t>  A big data analytics </a:t>
            </a:r>
          </a:p>
          <a:p>
            <a:pPr lvl="0">
              <a:buNone/>
            </a:pPr>
            <a:r>
              <a:rPr lang="en-US" dirty="0" smtClean="0">
                <a:solidFill>
                  <a:srgbClr val="002060"/>
                </a:solidFill>
                <a:latin typeface="Times New Roman"/>
                <a:ea typeface="Times New Roman"/>
                <a:cs typeface="Times New Roman"/>
                <a:sym typeface="Times New Roman"/>
              </a:rPr>
              <a:t> T</a:t>
            </a:r>
            <a:r>
              <a:rPr lang="en-US" sz="2800" dirty="0" smtClean="0">
                <a:solidFill>
                  <a:srgbClr val="002060"/>
                </a:solidFill>
                <a:latin typeface="Times New Roman"/>
                <a:ea typeface="Times New Roman"/>
                <a:cs typeface="Times New Roman"/>
                <a:sym typeface="Times New Roman"/>
              </a:rPr>
              <a:t>o create brilliant machines.</a:t>
            </a:r>
          </a:p>
          <a:p>
            <a:pPr>
              <a:buNone/>
            </a:pPr>
            <a:endParaRPr lang="en-IN" dirty="0"/>
          </a:p>
        </p:txBody>
      </p:sp>
      <p:pic>
        <p:nvPicPr>
          <p:cNvPr id="5" name="Content Placeholder 4" descr="Picture5.jpg"/>
          <p:cNvPicPr>
            <a:picLocks noGrp="1" noChangeAspect="1"/>
          </p:cNvPicPr>
          <p:nvPr>
            <p:ph sz="half" idx="2"/>
          </p:nvPr>
        </p:nvPicPr>
        <p:blipFill>
          <a:blip r:embed="rId2" cstate="print"/>
          <a:stretch>
            <a:fillRect/>
          </a:stretch>
        </p:blipFill>
        <p:spPr>
          <a:xfrm>
            <a:off x="3886200" y="1371600"/>
            <a:ext cx="5257800" cy="4704663"/>
          </a:xfrm>
        </p:spPr>
      </p:pic>
    </p:spTree>
  </p:cSld>
  <p:clrMapOvr>
    <a:masterClrMapping/>
  </p:clrMapOvr>
  <p:transition spd="med">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lvl="0" algn="ctr"/>
            <a:r>
              <a:rPr lang="en-US" sz="5400" b="1" dirty="0" smtClean="0">
                <a:solidFill>
                  <a:srgbClr val="C00000"/>
                </a:solidFill>
                <a:latin typeface="Times New Roman"/>
                <a:ea typeface="Times New Roman"/>
                <a:cs typeface="Times New Roman"/>
                <a:sym typeface="Times New Roman"/>
              </a:rPr>
              <a:t>Smart Cities</a:t>
            </a:r>
            <a:r>
              <a:rPr lang="en-US" sz="5400" b="1" dirty="0" smtClean="0">
                <a:solidFill>
                  <a:srgbClr val="000000"/>
                </a:solidFill>
                <a:latin typeface="Times New Roman"/>
                <a:ea typeface="Times New Roman"/>
                <a:cs typeface="Times New Roman"/>
                <a:sym typeface="Times New Roman"/>
              </a:rPr>
              <a:t/>
            </a:r>
            <a:br>
              <a:rPr lang="en-US" sz="5400" b="1" dirty="0" smtClean="0">
                <a:solidFill>
                  <a:srgbClr val="000000"/>
                </a:solidFill>
                <a:latin typeface="Times New Roman"/>
                <a:ea typeface="Times New Roman"/>
                <a:cs typeface="Times New Roman"/>
                <a:sym typeface="Times New Roman"/>
              </a:rPr>
            </a:br>
            <a:endParaRPr lang="en-IN" dirty="0"/>
          </a:p>
        </p:txBody>
      </p:sp>
      <p:sp>
        <p:nvSpPr>
          <p:cNvPr id="3" name="Content Placeholder 2"/>
          <p:cNvSpPr>
            <a:spLocks noGrp="1"/>
          </p:cNvSpPr>
          <p:nvPr>
            <p:ph sz="half" idx="1"/>
          </p:nvPr>
        </p:nvSpPr>
        <p:spPr>
          <a:xfrm>
            <a:off x="228600" y="1219200"/>
            <a:ext cx="4038600" cy="4434840"/>
          </a:xfrm>
        </p:spPr>
        <p:txBody>
          <a:bodyPr>
            <a:normAutofit fontScale="85000" lnSpcReduction="20000"/>
          </a:bodyPr>
          <a:lstStyle/>
          <a:p>
            <a:pPr lvl="0">
              <a:buNone/>
            </a:pPr>
            <a:r>
              <a:rPr lang="en-US" sz="2800" dirty="0" smtClean="0">
                <a:solidFill>
                  <a:srgbClr val="000000"/>
                </a:solidFill>
                <a:latin typeface="Times New Roman"/>
                <a:ea typeface="Times New Roman"/>
                <a:cs typeface="Times New Roman"/>
                <a:sym typeface="Times New Roman"/>
              </a:rPr>
              <a:t>    </a:t>
            </a:r>
            <a:r>
              <a:rPr lang="en-US" sz="2800" dirty="0" smtClean="0">
                <a:solidFill>
                  <a:srgbClr val="002060"/>
                </a:solidFill>
                <a:latin typeface="Times New Roman"/>
                <a:ea typeface="Times New Roman"/>
                <a:cs typeface="Times New Roman"/>
                <a:sym typeface="Times New Roman"/>
              </a:rPr>
              <a:t>Smart city is another powerful application of IoT generating curiosity among world’s population. </a:t>
            </a:r>
          </a:p>
          <a:p>
            <a:pPr lvl="0">
              <a:buFont typeface="Wingdings" pitchFamily="2" charset="2"/>
              <a:buChar char="Ø"/>
            </a:pPr>
            <a:r>
              <a:rPr lang="en-US" sz="2800" dirty="0" smtClean="0">
                <a:solidFill>
                  <a:srgbClr val="002060"/>
                </a:solidFill>
                <a:latin typeface="Times New Roman"/>
                <a:ea typeface="Times New Roman"/>
                <a:cs typeface="Times New Roman"/>
                <a:sym typeface="Times New Roman"/>
              </a:rPr>
              <a:t>Smart surveillance</a:t>
            </a:r>
          </a:p>
          <a:p>
            <a:pPr lvl="0">
              <a:buFont typeface="Wingdings" pitchFamily="2" charset="2"/>
              <a:buChar char="Ø"/>
            </a:pPr>
            <a:r>
              <a:rPr lang="en-US" sz="2800" dirty="0" smtClean="0">
                <a:solidFill>
                  <a:srgbClr val="002060"/>
                </a:solidFill>
                <a:latin typeface="Times New Roman"/>
                <a:ea typeface="Times New Roman"/>
                <a:cs typeface="Times New Roman"/>
                <a:sym typeface="Times New Roman"/>
              </a:rPr>
              <a:t> Automated transportation,</a:t>
            </a:r>
          </a:p>
          <a:p>
            <a:pPr lvl="0">
              <a:buFont typeface="Wingdings" pitchFamily="2" charset="2"/>
              <a:buChar char="Ø"/>
            </a:pPr>
            <a:r>
              <a:rPr lang="en-US" dirty="0" smtClean="0">
                <a:solidFill>
                  <a:srgbClr val="002060"/>
                </a:solidFill>
                <a:latin typeface="Times New Roman"/>
                <a:ea typeface="Times New Roman"/>
                <a:cs typeface="Times New Roman"/>
                <a:sym typeface="Times New Roman"/>
              </a:rPr>
              <a:t>S</a:t>
            </a:r>
            <a:r>
              <a:rPr lang="en-US" sz="2800" dirty="0" smtClean="0">
                <a:solidFill>
                  <a:srgbClr val="002060"/>
                </a:solidFill>
                <a:latin typeface="Times New Roman"/>
                <a:ea typeface="Times New Roman"/>
                <a:cs typeface="Times New Roman"/>
                <a:sym typeface="Times New Roman"/>
              </a:rPr>
              <a:t>marter energy management systems</a:t>
            </a:r>
          </a:p>
          <a:p>
            <a:pPr lvl="0">
              <a:buFont typeface="Wingdings" pitchFamily="2" charset="2"/>
              <a:buChar char="Ø"/>
            </a:pPr>
            <a:r>
              <a:rPr lang="en-US" dirty="0" smtClean="0">
                <a:solidFill>
                  <a:srgbClr val="002060"/>
                </a:solidFill>
                <a:latin typeface="Times New Roman"/>
                <a:ea typeface="Times New Roman"/>
                <a:cs typeface="Times New Roman"/>
                <a:sym typeface="Times New Roman"/>
              </a:rPr>
              <a:t>W</a:t>
            </a:r>
            <a:r>
              <a:rPr lang="en-US" sz="2800" dirty="0" smtClean="0">
                <a:solidFill>
                  <a:srgbClr val="002060"/>
                </a:solidFill>
                <a:latin typeface="Times New Roman"/>
                <a:ea typeface="Times New Roman"/>
                <a:cs typeface="Times New Roman"/>
                <a:sym typeface="Times New Roman"/>
              </a:rPr>
              <a:t>ater distribution </a:t>
            </a:r>
          </a:p>
          <a:p>
            <a:pPr lvl="0">
              <a:buFont typeface="Wingdings" pitchFamily="2" charset="2"/>
              <a:buChar char="Ø"/>
            </a:pPr>
            <a:r>
              <a:rPr lang="en-US" dirty="0" smtClean="0">
                <a:solidFill>
                  <a:srgbClr val="002060"/>
                </a:solidFill>
                <a:latin typeface="Times New Roman"/>
                <a:ea typeface="Times New Roman"/>
                <a:cs typeface="Times New Roman"/>
                <a:sym typeface="Times New Roman"/>
              </a:rPr>
              <a:t>U</a:t>
            </a:r>
            <a:r>
              <a:rPr lang="en-US" sz="2800" dirty="0" smtClean="0">
                <a:solidFill>
                  <a:srgbClr val="002060"/>
                </a:solidFill>
                <a:latin typeface="Times New Roman"/>
                <a:ea typeface="Times New Roman"/>
                <a:cs typeface="Times New Roman"/>
                <a:sym typeface="Times New Roman"/>
              </a:rPr>
              <a:t>rban security and environmental monitoring all are examples of internet of things.</a:t>
            </a:r>
          </a:p>
          <a:p>
            <a:pPr>
              <a:buNone/>
            </a:pPr>
            <a:endParaRPr lang="en-IN" dirty="0"/>
          </a:p>
        </p:txBody>
      </p:sp>
      <p:pic>
        <p:nvPicPr>
          <p:cNvPr id="5" name="Content Placeholder 4" descr="Picture6.jpg"/>
          <p:cNvPicPr>
            <a:picLocks noGrp="1" noChangeAspect="1"/>
          </p:cNvPicPr>
          <p:nvPr>
            <p:ph sz="half" idx="2"/>
          </p:nvPr>
        </p:nvPicPr>
        <p:blipFill>
          <a:blip r:embed="rId2" cstate="print"/>
          <a:stretch>
            <a:fillRect/>
          </a:stretch>
        </p:blipFill>
        <p:spPr>
          <a:xfrm>
            <a:off x="4114799" y="1143000"/>
            <a:ext cx="5065777" cy="4267200"/>
          </a:xfrm>
        </p:spPr>
      </p:pic>
    </p:spTree>
  </p:cSld>
  <p:clrMapOvr>
    <a:masterClrMapping/>
  </p:clrMapOvr>
  <p:transition spd="med">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lvl="0" algn="ctr"/>
            <a:r>
              <a:rPr lang="en-US" sz="5400" b="1" dirty="0" smtClean="0">
                <a:solidFill>
                  <a:srgbClr val="C00000"/>
                </a:solidFill>
                <a:latin typeface="Times New Roman"/>
                <a:ea typeface="Times New Roman"/>
                <a:cs typeface="Times New Roman"/>
                <a:sym typeface="Times New Roman"/>
              </a:rPr>
              <a:t>Agriculture</a:t>
            </a:r>
            <a:r>
              <a:rPr lang="en-US" sz="5400" b="1" dirty="0" smtClean="0">
                <a:solidFill>
                  <a:srgbClr val="000000"/>
                </a:solidFill>
                <a:latin typeface="Times New Roman"/>
                <a:ea typeface="Times New Roman"/>
                <a:cs typeface="Times New Roman"/>
                <a:sym typeface="Times New Roman"/>
              </a:rPr>
              <a:t/>
            </a:r>
            <a:br>
              <a:rPr lang="en-US" sz="5400" b="1" dirty="0" smtClean="0">
                <a:solidFill>
                  <a:srgbClr val="000000"/>
                </a:solidFill>
                <a:latin typeface="Times New Roman"/>
                <a:ea typeface="Times New Roman"/>
                <a:cs typeface="Times New Roman"/>
                <a:sym typeface="Times New Roman"/>
              </a:rPr>
            </a:br>
            <a:endParaRPr lang="en-IN" dirty="0"/>
          </a:p>
        </p:txBody>
      </p:sp>
      <p:sp>
        <p:nvSpPr>
          <p:cNvPr id="3" name="Content Placeholder 2"/>
          <p:cNvSpPr>
            <a:spLocks noGrp="1"/>
          </p:cNvSpPr>
          <p:nvPr>
            <p:ph sz="half" idx="1"/>
          </p:nvPr>
        </p:nvSpPr>
        <p:spPr>
          <a:xfrm>
            <a:off x="152400" y="1219200"/>
            <a:ext cx="4038600" cy="4434840"/>
          </a:xfrm>
        </p:spPr>
        <p:txBody>
          <a:bodyPr>
            <a:normAutofit lnSpcReduction="10000"/>
          </a:bodyPr>
          <a:lstStyle/>
          <a:p>
            <a:pPr marL="91440" lvl="0" indent="-91440">
              <a:lnSpc>
                <a:spcPct val="90000"/>
              </a:lnSpc>
              <a:spcBef>
                <a:spcPts val="0"/>
              </a:spcBef>
              <a:buClr>
                <a:srgbClr val="E48312"/>
              </a:buClr>
              <a:buSzPct val="100000"/>
              <a:buFont typeface="Calibri"/>
              <a:buChar char=" "/>
            </a:pPr>
            <a:r>
              <a:rPr lang="en-US" sz="2400" dirty="0" smtClean="0">
                <a:solidFill>
                  <a:srgbClr val="002060"/>
                </a:solidFill>
                <a:latin typeface="Times New Roman"/>
                <a:ea typeface="Times New Roman"/>
                <a:cs typeface="Times New Roman"/>
                <a:sym typeface="Times New Roman"/>
              </a:rPr>
              <a:t>Smart </a:t>
            </a:r>
            <a:r>
              <a:rPr lang="en-US" sz="2400" b="1" dirty="0" smtClean="0">
                <a:solidFill>
                  <a:srgbClr val="002060"/>
                </a:solidFill>
                <a:latin typeface="Times New Roman"/>
                <a:ea typeface="Times New Roman"/>
                <a:cs typeface="Times New Roman"/>
                <a:sym typeface="Times New Roman"/>
              </a:rPr>
              <a:t>farming</a:t>
            </a:r>
            <a:r>
              <a:rPr lang="en-US" sz="2400" dirty="0" smtClean="0">
                <a:solidFill>
                  <a:srgbClr val="002060"/>
                </a:solidFill>
                <a:latin typeface="Times New Roman"/>
                <a:ea typeface="Times New Roman"/>
                <a:cs typeface="Times New Roman"/>
                <a:sym typeface="Times New Roman"/>
              </a:rPr>
              <a:t> is a concept quickly catching on in the </a:t>
            </a:r>
            <a:r>
              <a:rPr lang="en-US" sz="2400" b="1" dirty="0" smtClean="0">
                <a:solidFill>
                  <a:srgbClr val="002060"/>
                </a:solidFill>
                <a:latin typeface="Times New Roman"/>
                <a:ea typeface="Times New Roman"/>
                <a:cs typeface="Times New Roman"/>
                <a:sym typeface="Times New Roman"/>
              </a:rPr>
              <a:t>agricultural </a:t>
            </a:r>
            <a:r>
              <a:rPr lang="en-US" sz="2400" dirty="0" smtClean="0">
                <a:solidFill>
                  <a:srgbClr val="002060"/>
                </a:solidFill>
                <a:latin typeface="Times New Roman"/>
                <a:ea typeface="Times New Roman"/>
                <a:cs typeface="Times New Roman"/>
                <a:sym typeface="Times New Roman"/>
              </a:rPr>
              <a:t>business. </a:t>
            </a:r>
          </a:p>
          <a:p>
            <a:pPr marL="91440" lvl="0" indent="-91440">
              <a:lnSpc>
                <a:spcPct val="90000"/>
              </a:lnSpc>
              <a:spcBef>
                <a:spcPts val="0"/>
              </a:spcBef>
              <a:buClr>
                <a:srgbClr val="E48312"/>
              </a:buClr>
              <a:buSzPct val="100000"/>
              <a:buFont typeface="Calibri"/>
              <a:buChar char=" "/>
            </a:pPr>
            <a:r>
              <a:rPr lang="en-US" sz="2400" dirty="0" smtClean="0">
                <a:solidFill>
                  <a:srgbClr val="002060"/>
                </a:solidFill>
                <a:latin typeface="Times New Roman"/>
                <a:ea typeface="Times New Roman"/>
                <a:cs typeface="Times New Roman"/>
                <a:sym typeface="Times New Roman"/>
              </a:rPr>
              <a:t> </a:t>
            </a:r>
            <a:r>
              <a:rPr lang="en-US" sz="2400" b="1" dirty="0" smtClean="0">
                <a:solidFill>
                  <a:srgbClr val="002060"/>
                </a:solidFill>
                <a:latin typeface="Times New Roman"/>
                <a:ea typeface="Times New Roman"/>
                <a:cs typeface="Times New Roman"/>
                <a:sym typeface="Times New Roman"/>
              </a:rPr>
              <a:t>IOT</a:t>
            </a:r>
            <a:r>
              <a:rPr lang="en-US" sz="2400" dirty="0" smtClean="0">
                <a:solidFill>
                  <a:srgbClr val="002060"/>
                </a:solidFill>
                <a:latin typeface="Times New Roman"/>
                <a:ea typeface="Times New Roman"/>
                <a:cs typeface="Times New Roman"/>
                <a:sym typeface="Times New Roman"/>
              </a:rPr>
              <a:t> sensors capable of providing farmers with information about :</a:t>
            </a:r>
          </a:p>
          <a:p>
            <a:pPr marL="91440" indent="-91440">
              <a:lnSpc>
                <a:spcPct val="90000"/>
              </a:lnSpc>
              <a:spcBef>
                <a:spcPts val="0"/>
              </a:spcBef>
              <a:buClr>
                <a:schemeClr val="tx1"/>
              </a:buClr>
              <a:buSzPct val="100000"/>
            </a:pPr>
            <a:r>
              <a:rPr lang="en-US" sz="2400" dirty="0" smtClean="0">
                <a:solidFill>
                  <a:srgbClr val="002060"/>
                </a:solidFill>
                <a:latin typeface="Times New Roman"/>
                <a:ea typeface="Times New Roman"/>
                <a:cs typeface="Times New Roman"/>
                <a:sym typeface="Times New Roman"/>
              </a:rPr>
              <a:t>  Crop yields</a:t>
            </a:r>
          </a:p>
          <a:p>
            <a:pPr marL="91440" indent="-91440">
              <a:lnSpc>
                <a:spcPct val="90000"/>
              </a:lnSpc>
              <a:spcBef>
                <a:spcPts val="0"/>
              </a:spcBef>
              <a:buClr>
                <a:schemeClr val="tx1"/>
              </a:buClr>
              <a:buSzPct val="100000"/>
            </a:pPr>
            <a:r>
              <a:rPr lang="en-US" sz="2400" dirty="0" smtClean="0">
                <a:solidFill>
                  <a:srgbClr val="002060"/>
                </a:solidFill>
                <a:latin typeface="Times New Roman"/>
                <a:ea typeface="Times New Roman"/>
                <a:cs typeface="Times New Roman"/>
                <a:sym typeface="Times New Roman"/>
              </a:rPr>
              <a:t>  Rainfall</a:t>
            </a:r>
          </a:p>
          <a:p>
            <a:pPr marL="91440" indent="-91440">
              <a:lnSpc>
                <a:spcPct val="90000"/>
              </a:lnSpc>
              <a:spcBef>
                <a:spcPts val="0"/>
              </a:spcBef>
              <a:buClr>
                <a:schemeClr val="tx1"/>
              </a:buClr>
              <a:buSzPct val="100000"/>
            </a:pPr>
            <a:r>
              <a:rPr lang="en-US" sz="2400" dirty="0" smtClean="0">
                <a:solidFill>
                  <a:srgbClr val="002060"/>
                </a:solidFill>
                <a:latin typeface="Times New Roman"/>
                <a:ea typeface="Times New Roman"/>
                <a:cs typeface="Times New Roman"/>
                <a:sym typeface="Times New Roman"/>
              </a:rPr>
              <a:t>  Pest infestation</a:t>
            </a:r>
          </a:p>
          <a:p>
            <a:pPr marL="91440" indent="-91440">
              <a:lnSpc>
                <a:spcPct val="90000"/>
              </a:lnSpc>
              <a:spcBef>
                <a:spcPts val="0"/>
              </a:spcBef>
              <a:buClr>
                <a:schemeClr val="tx1"/>
              </a:buClr>
              <a:buSzPct val="100000"/>
            </a:pPr>
            <a:r>
              <a:rPr lang="en-US" sz="2400" dirty="0" smtClean="0">
                <a:solidFill>
                  <a:srgbClr val="002060"/>
                </a:solidFill>
                <a:latin typeface="Times New Roman"/>
                <a:ea typeface="Times New Roman"/>
                <a:cs typeface="Times New Roman"/>
                <a:sym typeface="Times New Roman"/>
              </a:rPr>
              <a:t>  Soil nutrition</a:t>
            </a:r>
          </a:p>
          <a:p>
            <a:pPr marL="91440" lvl="0" indent="-91440">
              <a:lnSpc>
                <a:spcPct val="90000"/>
              </a:lnSpc>
              <a:spcBef>
                <a:spcPts val="0"/>
              </a:spcBef>
              <a:buClr>
                <a:srgbClr val="E48312"/>
              </a:buClr>
              <a:buSzPct val="100000"/>
              <a:buFont typeface="Calibri"/>
              <a:buChar char=" "/>
            </a:pPr>
            <a:r>
              <a:rPr lang="en-US" sz="2400" dirty="0" smtClean="0">
                <a:solidFill>
                  <a:srgbClr val="002060"/>
                </a:solidFill>
                <a:latin typeface="Times New Roman"/>
                <a:ea typeface="Times New Roman"/>
                <a:cs typeface="Times New Roman"/>
                <a:sym typeface="Times New Roman"/>
              </a:rPr>
              <a:t> </a:t>
            </a:r>
          </a:p>
          <a:p>
            <a:pPr marL="91440" lvl="0" indent="-91440">
              <a:lnSpc>
                <a:spcPct val="90000"/>
              </a:lnSpc>
              <a:spcBef>
                <a:spcPts val="0"/>
              </a:spcBef>
              <a:buClr>
                <a:srgbClr val="E48312"/>
              </a:buClr>
              <a:buSzPct val="100000"/>
              <a:buFont typeface="Calibri"/>
              <a:buChar char=" "/>
            </a:pPr>
            <a:r>
              <a:rPr lang="en-US" sz="2400" dirty="0" smtClean="0">
                <a:solidFill>
                  <a:srgbClr val="002060"/>
                </a:solidFill>
                <a:latin typeface="Times New Roman"/>
                <a:ea typeface="Times New Roman"/>
                <a:cs typeface="Times New Roman"/>
                <a:sym typeface="Times New Roman"/>
              </a:rPr>
              <a:t>Data which can be used to improve </a:t>
            </a:r>
            <a:r>
              <a:rPr lang="en-US" sz="2400" b="1" dirty="0" smtClean="0">
                <a:solidFill>
                  <a:srgbClr val="002060"/>
                </a:solidFill>
                <a:latin typeface="Times New Roman"/>
                <a:ea typeface="Times New Roman"/>
                <a:cs typeface="Times New Roman"/>
                <a:sym typeface="Times New Roman"/>
              </a:rPr>
              <a:t>farming</a:t>
            </a:r>
            <a:r>
              <a:rPr lang="en-US" sz="2400" dirty="0" smtClean="0">
                <a:solidFill>
                  <a:srgbClr val="002060"/>
                </a:solidFill>
                <a:latin typeface="Times New Roman"/>
                <a:ea typeface="Times New Roman"/>
                <a:cs typeface="Times New Roman"/>
                <a:sym typeface="Times New Roman"/>
              </a:rPr>
              <a:t> techniques over time.</a:t>
            </a:r>
          </a:p>
          <a:p>
            <a:pPr>
              <a:buNone/>
            </a:pPr>
            <a:endParaRPr lang="en-IN" sz="2400" b="1" dirty="0"/>
          </a:p>
        </p:txBody>
      </p:sp>
      <p:pic>
        <p:nvPicPr>
          <p:cNvPr id="5" name="Content Placeholder 4" descr="Picture7.jpg"/>
          <p:cNvPicPr>
            <a:picLocks noGrp="1" noChangeAspect="1"/>
          </p:cNvPicPr>
          <p:nvPr>
            <p:ph sz="half" idx="2"/>
          </p:nvPr>
        </p:nvPicPr>
        <p:blipFill>
          <a:blip r:embed="rId2" cstate="print"/>
          <a:stretch>
            <a:fillRect/>
          </a:stretch>
        </p:blipFill>
        <p:spPr>
          <a:xfrm>
            <a:off x="4038600" y="1371600"/>
            <a:ext cx="5105400" cy="4191000"/>
          </a:xfrm>
        </p:spPr>
      </p:pic>
    </p:spTree>
  </p:cSld>
  <p:clrMapOvr>
    <a:masterClrMapping/>
  </p:clrMapOvr>
  <p:transition spd="med">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SENSORS</a:t>
            </a:r>
            <a:endParaRPr lang="en-IN" dirty="0">
              <a:solidFill>
                <a:srgbClr val="FF0000"/>
              </a:solidFill>
            </a:endParaRPr>
          </a:p>
        </p:txBody>
      </p:sp>
      <p:sp>
        <p:nvSpPr>
          <p:cNvPr id="3" name="Content Placeholder 2"/>
          <p:cNvSpPr>
            <a:spLocks noGrp="1"/>
          </p:cNvSpPr>
          <p:nvPr>
            <p:ph idx="1"/>
          </p:nvPr>
        </p:nvSpPr>
        <p:spPr/>
        <p:txBody>
          <a:bodyPr>
            <a:normAutofit/>
          </a:bodyPr>
          <a:lstStyle/>
          <a:p>
            <a:r>
              <a:rPr lang="en-US" sz="2400" dirty="0" smtClean="0"/>
              <a:t>In the world of IOT even the cows will be connected and monitored sensors are implanted in the ears of cattle this allows the farmers to monitor cows health and track their moments ensuring a healthier more plentiful supply of milk on average each cow generates about 200MB of information per year.</a:t>
            </a:r>
            <a:endParaRPr lang="en-IN" sz="2400" dirty="0"/>
          </a:p>
        </p:txBody>
      </p:sp>
      <p:pic>
        <p:nvPicPr>
          <p:cNvPr id="1026" name="Picture 2" descr="C:\Users\hp\Documents\Downloads\Screenshot_20191113-171207_2.png"/>
          <p:cNvPicPr>
            <a:picLocks noChangeAspect="1" noChangeArrowheads="1"/>
          </p:cNvPicPr>
          <p:nvPr/>
        </p:nvPicPr>
        <p:blipFill>
          <a:blip r:embed="rId2" cstate="print"/>
          <a:srcRect/>
          <a:stretch>
            <a:fillRect/>
          </a:stretch>
        </p:blipFill>
        <p:spPr bwMode="auto">
          <a:xfrm>
            <a:off x="3048000" y="3581400"/>
            <a:ext cx="3733800" cy="2733675"/>
          </a:xfrm>
          <a:prstGeom prst="rect">
            <a:avLst/>
          </a:prstGeom>
          <a:noFill/>
        </p:spPr>
      </p:pic>
    </p:spTree>
  </p:cSld>
  <p:clrMapOvr>
    <a:masterClrMapping/>
  </p:clrMapOvr>
  <p:transition spd="med">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lvl="0" algn="ctr"/>
            <a:r>
              <a:rPr lang="en-US" sz="5400" b="1" dirty="0" smtClean="0">
                <a:solidFill>
                  <a:srgbClr val="C00000"/>
                </a:solidFill>
                <a:latin typeface="Times New Roman"/>
                <a:ea typeface="Times New Roman"/>
                <a:cs typeface="Times New Roman"/>
                <a:sym typeface="Times New Roman"/>
              </a:rPr>
              <a:t>Healthcare</a:t>
            </a:r>
            <a:r>
              <a:rPr lang="en-US" sz="5400" b="1" dirty="0" smtClean="0">
                <a:solidFill>
                  <a:srgbClr val="000000"/>
                </a:solidFill>
                <a:latin typeface="Times New Roman"/>
                <a:ea typeface="Times New Roman"/>
                <a:cs typeface="Times New Roman"/>
                <a:sym typeface="Times New Roman"/>
              </a:rPr>
              <a:t/>
            </a:r>
            <a:br>
              <a:rPr lang="en-US" sz="5400" b="1" dirty="0" smtClean="0">
                <a:solidFill>
                  <a:srgbClr val="000000"/>
                </a:solidFill>
                <a:latin typeface="Times New Roman"/>
                <a:ea typeface="Times New Roman"/>
                <a:cs typeface="Times New Roman"/>
                <a:sym typeface="Times New Roman"/>
              </a:rPr>
            </a:br>
            <a:endParaRPr lang="en-IN" dirty="0"/>
          </a:p>
        </p:txBody>
      </p:sp>
      <p:sp>
        <p:nvSpPr>
          <p:cNvPr id="3" name="Content Placeholder 2"/>
          <p:cNvSpPr>
            <a:spLocks noGrp="1"/>
          </p:cNvSpPr>
          <p:nvPr>
            <p:ph sz="half" idx="1"/>
          </p:nvPr>
        </p:nvSpPr>
        <p:spPr>
          <a:xfrm>
            <a:off x="0" y="1295400"/>
            <a:ext cx="4038600" cy="4434840"/>
          </a:xfrm>
        </p:spPr>
        <p:txBody>
          <a:bodyPr>
            <a:normAutofit/>
          </a:bodyPr>
          <a:lstStyle/>
          <a:p>
            <a:pPr lvl="0">
              <a:buNone/>
            </a:pPr>
            <a:r>
              <a:rPr lang="en-US" sz="2400" dirty="0" smtClean="0">
                <a:solidFill>
                  <a:srgbClr val="000000"/>
                </a:solidFill>
                <a:latin typeface="Times New Roman"/>
                <a:ea typeface="Times New Roman"/>
                <a:cs typeface="Times New Roman"/>
                <a:sym typeface="Times New Roman"/>
              </a:rPr>
              <a:t>    	 </a:t>
            </a:r>
            <a:r>
              <a:rPr lang="en-US" sz="2400" dirty="0" smtClean="0">
                <a:solidFill>
                  <a:srgbClr val="002060"/>
                </a:solidFill>
                <a:latin typeface="Times New Roman"/>
                <a:ea typeface="Times New Roman"/>
                <a:cs typeface="Times New Roman"/>
                <a:sym typeface="Times New Roman"/>
              </a:rPr>
              <a:t>Connected healthcare yet remains the sleeping giant of the IOT applications.</a:t>
            </a:r>
          </a:p>
          <a:p>
            <a:pPr lvl="0">
              <a:buNone/>
            </a:pPr>
            <a:r>
              <a:rPr lang="en-US" sz="2400" dirty="0" smtClean="0">
                <a:solidFill>
                  <a:srgbClr val="002060"/>
                </a:solidFill>
                <a:latin typeface="Times New Roman"/>
                <a:ea typeface="Times New Roman"/>
                <a:cs typeface="Times New Roman"/>
                <a:sym typeface="Times New Roman"/>
              </a:rPr>
              <a:t>     The concept of connected healthcare system and smart medical devices bears enormous potential not just for companies, but also for the well-being of people in general.</a:t>
            </a:r>
          </a:p>
          <a:p>
            <a:pPr>
              <a:buNone/>
            </a:pPr>
            <a:endParaRPr lang="en-IN" sz="2400" dirty="0"/>
          </a:p>
        </p:txBody>
      </p:sp>
      <p:pic>
        <p:nvPicPr>
          <p:cNvPr id="5" name="Content Placeholder 4" descr="Picture8.jpg"/>
          <p:cNvPicPr>
            <a:picLocks noGrp="1" noChangeAspect="1"/>
          </p:cNvPicPr>
          <p:nvPr>
            <p:ph sz="half" idx="2"/>
          </p:nvPr>
        </p:nvPicPr>
        <p:blipFill>
          <a:blip r:embed="rId2" cstate="print"/>
          <a:stretch>
            <a:fillRect/>
          </a:stretch>
        </p:blipFill>
        <p:spPr>
          <a:xfrm>
            <a:off x="4114800" y="1428443"/>
            <a:ext cx="5029200" cy="4057957"/>
          </a:xfrm>
        </p:spPr>
      </p:pic>
    </p:spTree>
  </p:cSld>
  <p:clrMapOvr>
    <a:masterClrMapping/>
  </p:clrMapOvr>
  <p:transition spd="med">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normAutofit fontScale="90000"/>
          </a:bodyPr>
          <a:lstStyle/>
          <a:p>
            <a:pPr lvl="0" algn="ctr"/>
            <a:r>
              <a:rPr lang="en-US" sz="5400" b="1" dirty="0" smtClean="0">
                <a:solidFill>
                  <a:srgbClr val="C00000"/>
                </a:solidFill>
                <a:latin typeface="Times New Roman"/>
                <a:ea typeface="Times New Roman"/>
                <a:cs typeface="Times New Roman"/>
                <a:sym typeface="Times New Roman"/>
              </a:rPr>
              <a:t>Energy Engagement</a:t>
            </a:r>
            <a:r>
              <a:rPr lang="en-US" sz="5400" b="1" dirty="0" smtClean="0">
                <a:solidFill>
                  <a:srgbClr val="000000"/>
                </a:solidFill>
                <a:latin typeface="Times New Roman"/>
                <a:ea typeface="Times New Roman"/>
                <a:cs typeface="Times New Roman"/>
                <a:sym typeface="Times New Roman"/>
              </a:rPr>
              <a:t/>
            </a:r>
            <a:br>
              <a:rPr lang="en-US" sz="5400" b="1" dirty="0" smtClean="0">
                <a:solidFill>
                  <a:srgbClr val="000000"/>
                </a:solidFill>
                <a:latin typeface="Times New Roman"/>
                <a:ea typeface="Times New Roman"/>
                <a:cs typeface="Times New Roman"/>
                <a:sym typeface="Times New Roman"/>
              </a:rPr>
            </a:br>
            <a:endParaRPr lang="en-IN" dirty="0"/>
          </a:p>
        </p:txBody>
      </p:sp>
      <p:sp>
        <p:nvSpPr>
          <p:cNvPr id="3" name="Content Placeholder 2"/>
          <p:cNvSpPr>
            <a:spLocks noGrp="1"/>
          </p:cNvSpPr>
          <p:nvPr>
            <p:ph sz="half" idx="1"/>
          </p:nvPr>
        </p:nvSpPr>
        <p:spPr>
          <a:xfrm>
            <a:off x="152400" y="1371600"/>
            <a:ext cx="4038600" cy="4434840"/>
          </a:xfrm>
        </p:spPr>
        <p:txBody>
          <a:bodyPr>
            <a:normAutofit/>
          </a:bodyPr>
          <a:lstStyle/>
          <a:p>
            <a:pPr marL="91440" lvl="0" indent="-91440">
              <a:lnSpc>
                <a:spcPct val="90000"/>
              </a:lnSpc>
              <a:spcBef>
                <a:spcPts val="0"/>
              </a:spcBef>
              <a:buClr>
                <a:srgbClr val="E48312"/>
              </a:buClr>
              <a:buSzPct val="100000"/>
              <a:buFont typeface="Calibri"/>
              <a:buChar char=" "/>
            </a:pPr>
            <a:endParaRPr lang="en-US" sz="2000" dirty="0" smtClean="0">
              <a:solidFill>
                <a:srgbClr val="002060"/>
              </a:solidFill>
              <a:latin typeface="Times New Roman"/>
              <a:ea typeface="Times New Roman"/>
              <a:cs typeface="Times New Roman"/>
              <a:sym typeface="Times New Roman"/>
            </a:endParaRPr>
          </a:p>
          <a:p>
            <a:pPr marL="91440" lvl="0" indent="-91440">
              <a:lnSpc>
                <a:spcPct val="90000"/>
              </a:lnSpc>
              <a:spcBef>
                <a:spcPts val="0"/>
              </a:spcBef>
              <a:buClr>
                <a:srgbClr val="E48312"/>
              </a:buClr>
              <a:buSzPct val="100000"/>
              <a:buFont typeface="Calibri"/>
              <a:buChar char=" "/>
            </a:pPr>
            <a:endParaRPr lang="en-US" sz="2000" dirty="0" smtClean="0">
              <a:solidFill>
                <a:srgbClr val="002060"/>
              </a:solidFill>
              <a:latin typeface="Times New Roman"/>
              <a:ea typeface="Times New Roman"/>
              <a:cs typeface="Times New Roman"/>
              <a:sym typeface="Times New Roman"/>
            </a:endParaRPr>
          </a:p>
          <a:p>
            <a:pPr marL="91440" lvl="0" indent="-91440">
              <a:lnSpc>
                <a:spcPct val="90000"/>
              </a:lnSpc>
              <a:spcBef>
                <a:spcPts val="0"/>
              </a:spcBef>
              <a:buClr>
                <a:srgbClr val="E48312"/>
              </a:buClr>
              <a:buSzPct val="100000"/>
              <a:buFont typeface="Calibri"/>
              <a:buChar char=" "/>
            </a:pPr>
            <a:r>
              <a:rPr lang="en-US" sz="2100" dirty="0" smtClean="0">
                <a:solidFill>
                  <a:srgbClr val="002060"/>
                </a:solidFill>
                <a:latin typeface="Times New Roman"/>
                <a:ea typeface="Times New Roman"/>
                <a:cs typeface="Times New Roman"/>
                <a:sym typeface="Times New Roman"/>
              </a:rPr>
              <a:t>Power grids of the future will not only be smart enough but also highly reliable. </a:t>
            </a:r>
          </a:p>
          <a:p>
            <a:pPr marL="91440" lvl="0" indent="-91440">
              <a:lnSpc>
                <a:spcPct val="90000"/>
              </a:lnSpc>
              <a:spcBef>
                <a:spcPts val="0"/>
              </a:spcBef>
              <a:buClr>
                <a:srgbClr val="E48312"/>
              </a:buClr>
              <a:buSzPct val="100000"/>
              <a:buFont typeface="Calibri"/>
              <a:buChar char=" "/>
            </a:pPr>
            <a:r>
              <a:rPr lang="en-US" sz="2100" dirty="0" smtClean="0">
                <a:solidFill>
                  <a:srgbClr val="002060"/>
                </a:solidFill>
                <a:latin typeface="Times New Roman"/>
                <a:ea typeface="Times New Roman"/>
                <a:cs typeface="Times New Roman"/>
                <a:sym typeface="Times New Roman"/>
              </a:rPr>
              <a:t>Smart grid concept is becoming very popular all over world.                                             </a:t>
            </a:r>
          </a:p>
          <a:p>
            <a:pPr marL="0" lvl="0" indent="0">
              <a:lnSpc>
                <a:spcPct val="90000"/>
              </a:lnSpc>
              <a:spcBef>
                <a:spcPts val="0"/>
              </a:spcBef>
              <a:buSzPct val="25000"/>
              <a:buNone/>
            </a:pPr>
            <a:r>
              <a:rPr lang="en-US" sz="2100" dirty="0" smtClean="0">
                <a:solidFill>
                  <a:srgbClr val="002060"/>
                </a:solidFill>
                <a:latin typeface="Times New Roman"/>
                <a:ea typeface="Times New Roman"/>
                <a:cs typeface="Times New Roman"/>
                <a:sym typeface="Times New Roman"/>
              </a:rPr>
              <a:t>smart grids is to collect data in an automated fashion and analyze the behavior or electricity consumers and suppliers for improving efficiency as well as economics of electricity use.</a:t>
            </a:r>
          </a:p>
          <a:p>
            <a:pPr>
              <a:buNone/>
            </a:pPr>
            <a:endParaRPr lang="en-IN" dirty="0"/>
          </a:p>
        </p:txBody>
      </p:sp>
      <p:pic>
        <p:nvPicPr>
          <p:cNvPr id="5" name="Content Placeholder 4" descr="Picture9.jpg"/>
          <p:cNvPicPr>
            <a:picLocks noGrp="1" noChangeAspect="1"/>
          </p:cNvPicPr>
          <p:nvPr>
            <p:ph sz="half" idx="2"/>
          </p:nvPr>
        </p:nvPicPr>
        <p:blipFill>
          <a:blip r:embed="rId2" cstate="print"/>
          <a:stretch>
            <a:fillRect/>
          </a:stretch>
        </p:blipFill>
        <p:spPr>
          <a:xfrm>
            <a:off x="4114800" y="1447800"/>
            <a:ext cx="5029200" cy="3814012"/>
          </a:xfrm>
        </p:spPr>
      </p:pic>
    </p:spTree>
  </p:cSld>
  <p:clrMapOvr>
    <a:masterClrMapping/>
  </p:clrMapOvr>
  <p:transition spd="med">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DB0DC8B7-64E2-48BB-8CFB-37AF5BC550BD}"/>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160078"/>
      </p:ext>
    </p:extLst>
  </p:cSld>
  <p:clrMapOvr>
    <a:masterClrMapping/>
  </p:clrMapOvr>
  <p:transition spd="med">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2" descr="http://extrcdn.extremenetworks.com/wp-content/uploads/2015/11/SmartSchoo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1BDF2C21-B4B6-48E2-88DC-0F3B1C6FED07}" type="datetime1">
              <a:rPr lang="en-US" smtClean="0"/>
              <a:pPr/>
              <a:t>12/30/2024</a:t>
            </a:fld>
            <a:endParaRPr lang="en-US"/>
          </a:p>
        </p:txBody>
      </p:sp>
    </p:spTree>
    <p:extLst>
      <p:ext uri="{BB962C8B-B14F-4D97-AF65-F5344CB8AC3E}">
        <p14:creationId xmlns:p14="http://schemas.microsoft.com/office/powerpoint/2010/main" val="263965351"/>
      </p:ext>
    </p:extLst>
  </p:cSld>
  <p:clrMapOvr>
    <a:masterClrMapping/>
  </p:clrMapOvr>
  <p:transition spd="med">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 xmlns:a16="http://schemas.microsoft.com/office/drawing/2014/main" id="{FF5BC398-BC53-4FF9-877C-76E81E807A84}"/>
              </a:ext>
            </a:extLst>
          </p:cNvPr>
          <p:cNvSpPr>
            <a:spLocks noGrp="1"/>
          </p:cNvSpPr>
          <p:nvPr>
            <p:ph type="title"/>
          </p:nvPr>
        </p:nvSpPr>
        <p:spPr>
          <a:xfrm>
            <a:off x="1485900" y="0"/>
            <a:ext cx="6172200" cy="868362"/>
          </a:xfrm>
        </p:spPr>
        <p:txBody>
          <a:bodyPr/>
          <a:lstStyle/>
          <a:p>
            <a:pPr eaLnBrk="1" hangingPunct="1"/>
            <a:r>
              <a:rPr lang="en-US" altLang="en-US" sz="3200" b="1" dirty="0">
                <a:solidFill>
                  <a:srgbClr val="C00000"/>
                </a:solidFill>
                <a:latin typeface="Cambria" panose="02040503050406030204" pitchFamily="18" charset="0"/>
                <a:ea typeface="Cambria" panose="02040503050406030204" pitchFamily="18" charset="0"/>
                <a:cs typeface="Cambria" panose="02040503050406030204" pitchFamily="18" charset="0"/>
              </a:rPr>
              <a:t>Internet of Things Gateway</a:t>
            </a:r>
          </a:p>
        </p:txBody>
      </p:sp>
      <p:pic>
        <p:nvPicPr>
          <p:cNvPr id="10244" name="Picture 2">
            <a:extLst>
              <a:ext uri="{FF2B5EF4-FFF2-40B4-BE49-F238E27FC236}">
                <a16:creationId xmlns="" xmlns:a16="http://schemas.microsoft.com/office/drawing/2014/main" id="{F7AD63D0-65FC-4FC4-B350-531871CEA1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525" y="838201"/>
            <a:ext cx="7321275" cy="576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409325"/>
      </p:ext>
    </p:extLst>
  </p:cSld>
  <p:clrMapOvr>
    <a:masterClrMapping/>
  </p:clrMapOvr>
  <p:transition spd="med">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04800"/>
            <a:ext cx="8229600" cy="1143000"/>
          </a:xfrm>
        </p:spPr>
        <p:txBody>
          <a:bodyPr/>
          <a:lstStyle/>
          <a:p>
            <a:pPr algn="ctr"/>
            <a:r>
              <a:rPr lang="en-US" b="1" dirty="0" smtClean="0">
                <a:solidFill>
                  <a:srgbClr val="FF0000"/>
                </a:solidFill>
                <a:latin typeface="Times New Roman" pitchFamily="18" charset="0"/>
                <a:cs typeface="Times New Roman" pitchFamily="18" charset="0"/>
              </a:rPr>
              <a:t>What is IOT??</a:t>
            </a:r>
            <a:endParaRPr lang="en-IN"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lvl="0">
              <a:buNone/>
            </a:pPr>
            <a:r>
              <a:rPr lang="en-US" sz="2600" dirty="0" smtClean="0">
                <a:solidFill>
                  <a:srgbClr val="002060"/>
                </a:solidFill>
                <a:latin typeface="Times New Roman"/>
                <a:ea typeface="Times New Roman"/>
                <a:cs typeface="Times New Roman"/>
                <a:sym typeface="Times New Roman"/>
              </a:rPr>
              <a:t>             </a:t>
            </a:r>
          </a:p>
          <a:p>
            <a:r>
              <a:rPr lang="en-US" sz="2600" smtClean="0">
                <a:solidFill>
                  <a:srgbClr val="002060"/>
                </a:solidFill>
                <a:latin typeface="Times New Roman"/>
                <a:ea typeface="Times New Roman"/>
                <a:cs typeface="Times New Roman"/>
                <a:sym typeface="Times New Roman"/>
              </a:rPr>
              <a:t> </a:t>
            </a:r>
            <a:r>
              <a:rPr lang="en-US" sz="2600" dirty="0" smtClean="0">
                <a:solidFill>
                  <a:srgbClr val="002060"/>
                </a:solidFill>
                <a:latin typeface="Times New Roman"/>
                <a:ea typeface="Times New Roman"/>
                <a:cs typeface="Times New Roman"/>
                <a:sym typeface="Times New Roman"/>
              </a:rPr>
              <a:t>The </a:t>
            </a:r>
            <a:r>
              <a:rPr lang="en-US" sz="2600" b="1" dirty="0" smtClean="0">
                <a:solidFill>
                  <a:srgbClr val="002060"/>
                </a:solidFill>
                <a:latin typeface="Times New Roman"/>
                <a:ea typeface="Times New Roman"/>
                <a:cs typeface="Times New Roman"/>
                <a:sym typeface="Times New Roman"/>
              </a:rPr>
              <a:t>Internet of Things</a:t>
            </a:r>
            <a:r>
              <a:rPr lang="en-US" sz="2600" dirty="0" smtClean="0">
                <a:solidFill>
                  <a:srgbClr val="002060"/>
                </a:solidFill>
                <a:latin typeface="Times New Roman"/>
                <a:ea typeface="Times New Roman"/>
                <a:cs typeface="Times New Roman"/>
                <a:sym typeface="Times New Roman"/>
              </a:rPr>
              <a:t> (</a:t>
            </a:r>
            <a:r>
              <a:rPr lang="en-US" sz="2600" b="1" dirty="0" smtClean="0">
                <a:solidFill>
                  <a:srgbClr val="002060"/>
                </a:solidFill>
                <a:latin typeface="Times New Roman"/>
                <a:ea typeface="Times New Roman"/>
                <a:cs typeface="Times New Roman"/>
                <a:sym typeface="Times New Roman"/>
              </a:rPr>
              <a:t>IoT</a:t>
            </a:r>
            <a:r>
              <a:rPr lang="en-US" sz="2600" dirty="0" smtClean="0">
                <a:solidFill>
                  <a:srgbClr val="002060"/>
                </a:solidFill>
                <a:latin typeface="Times New Roman"/>
                <a:ea typeface="Times New Roman"/>
                <a:cs typeface="Times New Roman"/>
                <a:sym typeface="Times New Roman"/>
              </a:rPr>
              <a:t>) is the connection of      physical and visual objects.</a:t>
            </a:r>
          </a:p>
          <a:p>
            <a:r>
              <a:rPr lang="en-US" sz="2600" dirty="0" smtClean="0">
                <a:solidFill>
                  <a:srgbClr val="002060"/>
                </a:solidFill>
                <a:latin typeface="Times New Roman"/>
                <a:ea typeface="Times New Roman"/>
                <a:cs typeface="Times New Roman"/>
                <a:sym typeface="Times New Roman"/>
              </a:rPr>
              <a:t> It   enables physical devices to collect and exchange data in an automated way. These devices are embedded with electronics, software, sensors, and network connectivity</a:t>
            </a:r>
          </a:p>
          <a:p>
            <a:r>
              <a:rPr lang="en-US" sz="2600" dirty="0" smtClean="0">
                <a:solidFill>
                  <a:srgbClr val="002060"/>
                </a:solidFill>
                <a:latin typeface="Times New Roman"/>
                <a:ea typeface="Times New Roman"/>
                <a:cs typeface="Times New Roman"/>
                <a:sym typeface="Times New Roman"/>
              </a:rPr>
              <a:t>It transfer data with out Human interference.</a:t>
            </a:r>
          </a:p>
          <a:p>
            <a:endParaRPr lang="en-IN" sz="2600" dirty="0"/>
          </a:p>
        </p:txBody>
      </p:sp>
    </p:spTree>
  </p:cSld>
  <p:clrMapOvr>
    <a:masterClrMapping/>
  </p:clrMapOvr>
  <p:transition spd="med">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NODE MCU</a:t>
            </a:r>
            <a:endParaRPr lang="en-IN" dirty="0">
              <a:solidFill>
                <a:srgbClr val="FF0000"/>
              </a:solidFill>
            </a:endParaRPr>
          </a:p>
        </p:txBody>
      </p:sp>
      <p:sp>
        <p:nvSpPr>
          <p:cNvPr id="3" name="Content Placeholder 2"/>
          <p:cNvSpPr>
            <a:spLocks noGrp="1"/>
          </p:cNvSpPr>
          <p:nvPr>
            <p:ph idx="1"/>
          </p:nvPr>
        </p:nvSpPr>
        <p:spPr>
          <a:xfrm>
            <a:off x="457200" y="1143000"/>
            <a:ext cx="8229600" cy="4906963"/>
          </a:xfrm>
        </p:spPr>
        <p:txBody>
          <a:bodyPr>
            <a:noAutofit/>
          </a:bodyPr>
          <a:lstStyle/>
          <a:p>
            <a:r>
              <a:rPr lang="en-US" sz="2100" dirty="0" smtClean="0"/>
              <a:t>It is a open source IOT platform refers to lua based software developed for ESP8266 Wi-Fi module</a:t>
            </a:r>
          </a:p>
          <a:p>
            <a:r>
              <a:rPr lang="en-US" sz="2100" dirty="0" smtClean="0"/>
              <a:t>It version is 0.9 (version-1) and hardware and their hardware design is open for edit/modify /build</a:t>
            </a:r>
          </a:p>
          <a:p>
            <a:r>
              <a:rPr lang="en-US" sz="2100" dirty="0" smtClean="0"/>
              <a:t>ESP8266 is low cost Wi-Fi developed by Espressif systems with TCP/IP protocol.</a:t>
            </a:r>
          </a:p>
          <a:p>
            <a:r>
              <a:rPr lang="en-US" sz="2100" dirty="0" smtClean="0"/>
              <a:t>It’s kit has Arduino like analog (A0) and digital (Do-D8)pins on board.</a:t>
            </a:r>
          </a:p>
          <a:p>
            <a:r>
              <a:rPr lang="en-US" sz="2100" dirty="0" smtClean="0"/>
              <a:t>It support serial communication protocols i.e. UART,SPI,I2C etc by using this we can connect more devices like  GPS modules,  Touch Screen, SD cards—</a:t>
            </a:r>
          </a:p>
          <a:p>
            <a:r>
              <a:rPr lang="en-US" sz="2100" dirty="0" smtClean="0"/>
              <a:t>It supports two codes:</a:t>
            </a:r>
          </a:p>
          <a:p>
            <a:pPr>
              <a:buNone/>
            </a:pPr>
            <a:r>
              <a:rPr lang="en-US" sz="2100" dirty="0" smtClean="0"/>
              <a:t>1.Node MCU with Esplorer IDE. (c-language)</a:t>
            </a:r>
          </a:p>
          <a:p>
            <a:pPr>
              <a:buNone/>
            </a:pPr>
            <a:r>
              <a:rPr lang="en-US" sz="2100" dirty="0" smtClean="0"/>
              <a:t>2.Node MCU with Arduino IDE.</a:t>
            </a:r>
          </a:p>
        </p:txBody>
      </p:sp>
    </p:spTree>
  </p:cSld>
  <p:clrMapOvr>
    <a:masterClrMapping/>
  </p:clrMapOvr>
  <p:transition spd="med">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BLYNK APP</a:t>
            </a:r>
            <a:endParaRPr lang="en-IN" dirty="0">
              <a:solidFill>
                <a:srgbClr val="FF0000"/>
              </a:solidFill>
            </a:endParaRPr>
          </a:p>
        </p:txBody>
      </p:sp>
      <p:sp>
        <p:nvSpPr>
          <p:cNvPr id="3" name="Content Placeholder 2"/>
          <p:cNvSpPr>
            <a:spLocks noGrp="1"/>
          </p:cNvSpPr>
          <p:nvPr>
            <p:ph idx="1"/>
          </p:nvPr>
        </p:nvSpPr>
        <p:spPr/>
        <p:txBody>
          <a:bodyPr>
            <a:normAutofit/>
          </a:bodyPr>
          <a:lstStyle/>
          <a:p>
            <a:r>
              <a:rPr lang="en-US" sz="2600" dirty="0" smtClean="0"/>
              <a:t>It is an account provide you with a reliable and secure access to your hardware from anywhere in the world no matter which device or OS you use.</a:t>
            </a:r>
          </a:p>
          <a:p>
            <a:r>
              <a:rPr lang="en-US" sz="2600" dirty="0" smtClean="0"/>
              <a:t>It is free open source and you can install in 1 minute.</a:t>
            </a:r>
          </a:p>
          <a:p>
            <a:r>
              <a:rPr lang="en-US" sz="2600" dirty="0" smtClean="0"/>
              <a:t>It forward message between blynk mobile application and various microcontroller boards (</a:t>
            </a:r>
            <a:r>
              <a:rPr lang="en-US" sz="2600" dirty="0" err="1" smtClean="0"/>
              <a:t>i.e</a:t>
            </a:r>
            <a:r>
              <a:rPr lang="en-US" sz="2600" dirty="0" smtClean="0"/>
              <a:t> Arduino, Raspberry pi.)</a:t>
            </a:r>
          </a:p>
          <a:p>
            <a:r>
              <a:rPr lang="en-US" sz="2600" dirty="0" smtClean="0"/>
              <a:t>Blynk server is responsible for all communications between smart phone and hardware.</a:t>
            </a:r>
          </a:p>
          <a:p>
            <a:endParaRPr lang="en-IN" sz="2600" dirty="0"/>
          </a:p>
        </p:txBody>
      </p:sp>
    </p:spTree>
  </p:cSld>
  <p:clrMapOvr>
    <a:masterClrMapping/>
  </p:clrMapOvr>
  <p:transition spd="med">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 xmlns:a16="http://schemas.microsoft.com/office/drawing/2014/main" id="{0BCBCABE-32BB-4C04-853A-52604A7B2547}"/>
              </a:ext>
            </a:extLst>
          </p:cNvPr>
          <p:cNvSpPr>
            <a:spLocks noGrp="1"/>
          </p:cNvSpPr>
          <p:nvPr>
            <p:ph type="title"/>
          </p:nvPr>
        </p:nvSpPr>
        <p:spPr>
          <a:xfrm>
            <a:off x="457200" y="274638"/>
            <a:ext cx="8229600" cy="868362"/>
          </a:xfrm>
        </p:spPr>
        <p:txBody>
          <a:bodyPr/>
          <a:lstStyle/>
          <a:p>
            <a:pPr eaLnBrk="1" hangingPunct="1"/>
            <a:r>
              <a:rPr lang="en-US" altLang="en-US" sz="3200" b="1" dirty="0">
                <a:solidFill>
                  <a:srgbClr val="C00000"/>
                </a:solidFill>
                <a:latin typeface="Cambria" panose="02040503050406030204" pitchFamily="18" charset="0"/>
                <a:ea typeface="Cambria" panose="02040503050406030204" pitchFamily="18" charset="0"/>
                <a:cs typeface="Cambria" panose="02040503050406030204" pitchFamily="18" charset="0"/>
              </a:rPr>
              <a:t>Connectivity for Anything</a:t>
            </a:r>
          </a:p>
        </p:txBody>
      </p:sp>
      <p:pic>
        <p:nvPicPr>
          <p:cNvPr id="12292" name="Picture 2">
            <a:extLst>
              <a:ext uri="{FF2B5EF4-FFF2-40B4-BE49-F238E27FC236}">
                <a16:creationId xmlns="" xmlns:a16="http://schemas.microsoft.com/office/drawing/2014/main" id="{782F4286-74CF-4E4B-98A7-986BD1268346}"/>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48378" y="1138235"/>
            <a:ext cx="6952622" cy="556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321019"/>
      </p:ext>
    </p:extLst>
  </p:cSld>
  <p:clrMapOvr>
    <a:masterClrMapping/>
  </p:clrMapOvr>
  <p:transition spd="med">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C00000"/>
                </a:solidFill>
              </a:rPr>
              <a:t>4LayersModelofIoT</a:t>
            </a:r>
          </a:p>
        </p:txBody>
      </p:sp>
      <p:sp>
        <p:nvSpPr>
          <p:cNvPr id="4" name="Date Placeholder 3"/>
          <p:cNvSpPr>
            <a:spLocks noGrp="1"/>
          </p:cNvSpPr>
          <p:nvPr>
            <p:ph type="dt" sz="half" idx="10"/>
          </p:nvPr>
        </p:nvSpPr>
        <p:spPr/>
        <p:txBody>
          <a:bodyPr/>
          <a:lstStyle/>
          <a:p>
            <a:fld id="{9AE8C13B-6B93-45B4-B2E0-55971293529E}" type="datetime1">
              <a:rPr lang="en-US" smtClean="0"/>
              <a:pPr/>
              <a:t>12/30/2024</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220114"/>
            <a:ext cx="7086600" cy="563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1524000"/>
            <a:ext cx="1600200" cy="646331"/>
          </a:xfrm>
          <a:prstGeom prst="rect">
            <a:avLst/>
          </a:prstGeom>
        </p:spPr>
        <p:txBody>
          <a:bodyPr wrap="square">
            <a:spAutoFit/>
          </a:bodyPr>
          <a:lstStyle/>
          <a:p>
            <a:pPr algn="r"/>
            <a:r>
              <a:rPr lang="en-IN" b="1" dirty="0">
                <a:solidFill>
                  <a:srgbClr val="C00000"/>
                </a:solidFill>
              </a:rPr>
              <a:t>Integrated</a:t>
            </a:r>
          </a:p>
          <a:p>
            <a:pPr algn="r"/>
            <a:r>
              <a:rPr lang="en-IN" b="1" dirty="0">
                <a:solidFill>
                  <a:srgbClr val="C00000"/>
                </a:solidFill>
              </a:rPr>
              <a:t>Application</a:t>
            </a:r>
            <a:endParaRPr lang="en-IN" dirty="0">
              <a:solidFill>
                <a:srgbClr val="C00000"/>
              </a:solidFill>
            </a:endParaRPr>
          </a:p>
        </p:txBody>
      </p:sp>
      <p:sp>
        <p:nvSpPr>
          <p:cNvPr id="7" name="Rectangle 6"/>
          <p:cNvSpPr/>
          <p:nvPr/>
        </p:nvSpPr>
        <p:spPr>
          <a:xfrm>
            <a:off x="152400" y="2514600"/>
            <a:ext cx="1752600" cy="646331"/>
          </a:xfrm>
          <a:prstGeom prst="rect">
            <a:avLst/>
          </a:prstGeom>
        </p:spPr>
        <p:txBody>
          <a:bodyPr wrap="square">
            <a:spAutoFit/>
          </a:bodyPr>
          <a:lstStyle/>
          <a:p>
            <a:pPr algn="r"/>
            <a:r>
              <a:rPr lang="en-IN" b="1" dirty="0">
                <a:solidFill>
                  <a:srgbClr val="C00000"/>
                </a:solidFill>
              </a:rPr>
              <a:t>Information</a:t>
            </a:r>
          </a:p>
          <a:p>
            <a:pPr algn="r"/>
            <a:r>
              <a:rPr lang="en-IN" b="1" dirty="0">
                <a:solidFill>
                  <a:srgbClr val="C00000"/>
                </a:solidFill>
              </a:rPr>
              <a:t>Processing</a:t>
            </a:r>
            <a:endParaRPr lang="en-IN" dirty="0">
              <a:solidFill>
                <a:srgbClr val="C00000"/>
              </a:solidFill>
            </a:endParaRPr>
          </a:p>
        </p:txBody>
      </p:sp>
      <p:sp>
        <p:nvSpPr>
          <p:cNvPr id="8" name="Rectangle 7"/>
          <p:cNvSpPr/>
          <p:nvPr/>
        </p:nvSpPr>
        <p:spPr>
          <a:xfrm>
            <a:off x="228600" y="4039057"/>
            <a:ext cx="1752600" cy="646331"/>
          </a:xfrm>
          <a:prstGeom prst="rect">
            <a:avLst/>
          </a:prstGeom>
        </p:spPr>
        <p:txBody>
          <a:bodyPr wrap="square">
            <a:spAutoFit/>
          </a:bodyPr>
          <a:lstStyle/>
          <a:p>
            <a:pPr algn="r"/>
            <a:r>
              <a:rPr lang="en-IN" b="1" dirty="0">
                <a:solidFill>
                  <a:srgbClr val="C00000"/>
                </a:solidFill>
              </a:rPr>
              <a:t>Network</a:t>
            </a:r>
          </a:p>
          <a:p>
            <a:pPr algn="r"/>
            <a:r>
              <a:rPr lang="en-IN" b="1" dirty="0">
                <a:solidFill>
                  <a:srgbClr val="C00000"/>
                </a:solidFill>
              </a:rPr>
              <a:t>Construction</a:t>
            </a:r>
            <a:endParaRPr lang="en-IN" dirty="0">
              <a:solidFill>
                <a:srgbClr val="C00000"/>
              </a:solidFill>
            </a:endParaRPr>
          </a:p>
        </p:txBody>
      </p:sp>
      <p:sp>
        <p:nvSpPr>
          <p:cNvPr id="9" name="Rectangle 8"/>
          <p:cNvSpPr/>
          <p:nvPr/>
        </p:nvSpPr>
        <p:spPr>
          <a:xfrm>
            <a:off x="228600" y="5867400"/>
            <a:ext cx="1752600" cy="646331"/>
          </a:xfrm>
          <a:prstGeom prst="rect">
            <a:avLst/>
          </a:prstGeom>
        </p:spPr>
        <p:txBody>
          <a:bodyPr wrap="square">
            <a:spAutoFit/>
          </a:bodyPr>
          <a:lstStyle/>
          <a:p>
            <a:pPr algn="r"/>
            <a:r>
              <a:rPr lang="en-IN" b="1" dirty="0" smtClean="0">
                <a:solidFill>
                  <a:srgbClr val="C00000"/>
                </a:solidFill>
              </a:rPr>
              <a:t>Sensing and</a:t>
            </a:r>
            <a:endParaRPr lang="en-IN" b="1" dirty="0">
              <a:solidFill>
                <a:srgbClr val="C00000"/>
              </a:solidFill>
            </a:endParaRPr>
          </a:p>
          <a:p>
            <a:pPr algn="r"/>
            <a:r>
              <a:rPr lang="en-IN" b="1" dirty="0">
                <a:solidFill>
                  <a:srgbClr val="C00000"/>
                </a:solidFill>
              </a:rPr>
              <a:t>Identification</a:t>
            </a:r>
            <a:endParaRPr lang="en-IN" dirty="0">
              <a:solidFill>
                <a:srgbClr val="C00000"/>
              </a:solidFill>
            </a:endParaRPr>
          </a:p>
        </p:txBody>
      </p:sp>
    </p:spTree>
    <p:extLst>
      <p:ext uri="{BB962C8B-B14F-4D97-AF65-F5344CB8AC3E}">
        <p14:creationId xmlns:p14="http://schemas.microsoft.com/office/powerpoint/2010/main" val="3399809184"/>
      </p:ext>
    </p:extLst>
  </p:cSld>
  <p:clrMapOvr>
    <a:masterClrMapping/>
  </p:clrMapOvr>
  <p:transition spd="med">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Growth of IOT</a:t>
            </a:r>
            <a:endParaRPr lang="en-IN" dirty="0">
              <a:solidFill>
                <a:srgbClr val="FF0000"/>
              </a:solidFill>
            </a:endParaRPr>
          </a:p>
        </p:txBody>
      </p:sp>
      <p:pic>
        <p:nvPicPr>
          <p:cNvPr id="6" name="Content Placeholder 5" descr="Screenshot_20191112-170012_2.png"/>
          <p:cNvPicPr>
            <a:picLocks noGrp="1" noChangeAspect="1"/>
          </p:cNvPicPr>
          <p:nvPr>
            <p:ph idx="1"/>
          </p:nvPr>
        </p:nvPicPr>
        <p:blipFill>
          <a:blip r:embed="rId2" cstate="print"/>
          <a:stretch>
            <a:fillRect/>
          </a:stretch>
        </p:blipFill>
        <p:spPr>
          <a:xfrm>
            <a:off x="457200" y="1524001"/>
            <a:ext cx="8229599" cy="4429658"/>
          </a:xfrm>
        </p:spPr>
      </p:pic>
    </p:spTree>
  </p:cSld>
  <p:clrMapOvr>
    <a:masterClrMapping/>
  </p:clrMapOvr>
  <p:transition spd="med">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7772400" cy="762000"/>
          </a:xfrm>
        </p:spPr>
        <p:txBody>
          <a:bodyPr/>
          <a:lstStyle/>
          <a:p>
            <a:endParaRPr lang="en-IN" dirty="0"/>
          </a:p>
        </p:txBody>
      </p:sp>
      <p:pic>
        <p:nvPicPr>
          <p:cNvPr id="7" name="Content Placeholder 6" descr="Picture11.jpg"/>
          <p:cNvPicPr>
            <a:picLocks noGrp="1" noChangeAspect="1"/>
          </p:cNvPicPr>
          <p:nvPr>
            <p:ph idx="1"/>
          </p:nvPr>
        </p:nvPicPr>
        <p:blipFill>
          <a:blip r:embed="rId2" cstate="print"/>
          <a:stretch>
            <a:fillRect/>
          </a:stretch>
        </p:blipFill>
        <p:spPr>
          <a:xfrm>
            <a:off x="1" y="0"/>
            <a:ext cx="9144000" cy="6886756"/>
          </a:xfrm>
        </p:spPr>
      </p:pic>
    </p:spTree>
  </p:cSld>
  <p:clrMapOvr>
    <a:masterClrMapping/>
  </p:clrMapOvr>
  <p:transition spd="med">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pPr lvl="0" algn="ctr"/>
            <a:r>
              <a:rPr lang="en-US" sz="5400" b="1" dirty="0" smtClean="0">
                <a:solidFill>
                  <a:srgbClr val="C00000"/>
                </a:solidFill>
                <a:latin typeface="Times New Roman"/>
                <a:ea typeface="Times New Roman"/>
                <a:cs typeface="Times New Roman"/>
                <a:sym typeface="Times New Roman"/>
              </a:rPr>
              <a:t>Attacking IoT</a:t>
            </a:r>
            <a:r>
              <a:rPr lang="en-US" sz="5400" b="1" dirty="0" smtClean="0">
                <a:solidFill>
                  <a:srgbClr val="000000"/>
                </a:solidFill>
                <a:latin typeface="Times New Roman"/>
                <a:ea typeface="Times New Roman"/>
                <a:cs typeface="Times New Roman"/>
                <a:sym typeface="Times New Roman"/>
              </a:rPr>
              <a:t/>
            </a:r>
            <a:br>
              <a:rPr lang="en-US" sz="5400" b="1" dirty="0" smtClean="0">
                <a:solidFill>
                  <a:srgbClr val="000000"/>
                </a:solidFill>
                <a:latin typeface="Times New Roman"/>
                <a:ea typeface="Times New Roman"/>
                <a:cs typeface="Times New Roman"/>
                <a:sym typeface="Times New Roman"/>
              </a:rPr>
            </a:br>
            <a:endParaRPr lang="en-IN" dirty="0"/>
          </a:p>
        </p:txBody>
      </p:sp>
      <p:sp>
        <p:nvSpPr>
          <p:cNvPr id="3" name="Content Placeholder 2"/>
          <p:cNvSpPr>
            <a:spLocks noGrp="1"/>
          </p:cNvSpPr>
          <p:nvPr>
            <p:ph sz="half" idx="1"/>
          </p:nvPr>
        </p:nvSpPr>
        <p:spPr>
          <a:xfrm>
            <a:off x="381000" y="1295400"/>
            <a:ext cx="7924800" cy="4648200"/>
          </a:xfrm>
        </p:spPr>
        <p:txBody>
          <a:bodyPr>
            <a:normAutofit/>
          </a:bodyPr>
          <a:lstStyle/>
          <a:p>
            <a:pPr marL="91440" lvl="0" indent="-91440">
              <a:spcBef>
                <a:spcPts val="0"/>
              </a:spcBef>
              <a:buClr>
                <a:srgbClr val="E48312"/>
              </a:buClr>
              <a:buSzPct val="100000"/>
              <a:buFont typeface="Calibri"/>
              <a:buChar char=" "/>
            </a:pPr>
            <a:r>
              <a:rPr lang="en-US" sz="2800" dirty="0" smtClean="0">
                <a:solidFill>
                  <a:srgbClr val="002060"/>
                </a:solidFill>
                <a:latin typeface="Times New Roman"/>
                <a:ea typeface="Times New Roman"/>
                <a:cs typeface="Times New Roman"/>
                <a:sym typeface="Times New Roman"/>
              </a:rPr>
              <a:t>Default, weak, and hardcoded credentials</a:t>
            </a:r>
          </a:p>
          <a:p>
            <a:pPr marL="91440" lvl="0" indent="-91440">
              <a:spcBef>
                <a:spcPts val="0"/>
              </a:spcBef>
              <a:buClr>
                <a:srgbClr val="E48312"/>
              </a:buClr>
              <a:buSzPct val="100000"/>
              <a:buFont typeface="Calibri"/>
              <a:buChar char=" "/>
            </a:pPr>
            <a:r>
              <a:rPr lang="en-US" sz="2800" dirty="0" smtClean="0">
                <a:solidFill>
                  <a:srgbClr val="002060"/>
                </a:solidFill>
                <a:latin typeface="Times New Roman"/>
                <a:ea typeface="Times New Roman"/>
                <a:cs typeface="Times New Roman"/>
                <a:sym typeface="Times New Roman"/>
              </a:rPr>
              <a:t>Difficult to update firmware and OS</a:t>
            </a:r>
          </a:p>
          <a:p>
            <a:pPr marL="91440" lvl="0" indent="-91440">
              <a:spcBef>
                <a:spcPts val="0"/>
              </a:spcBef>
              <a:buClr>
                <a:srgbClr val="E48312"/>
              </a:buClr>
              <a:buSzPct val="100000"/>
              <a:buFont typeface="Calibri"/>
              <a:buChar char=" "/>
            </a:pPr>
            <a:r>
              <a:rPr lang="en-US" sz="2800" dirty="0" smtClean="0">
                <a:solidFill>
                  <a:srgbClr val="002060"/>
                </a:solidFill>
                <a:latin typeface="Times New Roman"/>
                <a:ea typeface="Times New Roman"/>
                <a:cs typeface="Times New Roman"/>
                <a:sym typeface="Times New Roman"/>
              </a:rPr>
              <a:t>Lack of vendor support for repairing vulnerabilities</a:t>
            </a:r>
          </a:p>
          <a:p>
            <a:pPr marL="91440" lvl="0" indent="-91440">
              <a:spcBef>
                <a:spcPts val="0"/>
              </a:spcBef>
              <a:buClr>
                <a:srgbClr val="E48312"/>
              </a:buClr>
              <a:buSzPct val="100000"/>
              <a:buFont typeface="Calibri"/>
              <a:buChar char=" "/>
            </a:pPr>
            <a:r>
              <a:rPr lang="en-US" sz="2800" dirty="0" smtClean="0">
                <a:solidFill>
                  <a:srgbClr val="002060"/>
                </a:solidFill>
                <a:latin typeface="Times New Roman"/>
                <a:ea typeface="Times New Roman"/>
                <a:cs typeface="Times New Roman"/>
                <a:sym typeface="Times New Roman"/>
              </a:rPr>
              <a:t>Vulnerable web interfaces (SQL injection, XSS)</a:t>
            </a:r>
          </a:p>
          <a:p>
            <a:pPr marL="91440" lvl="0" indent="-91440">
              <a:spcBef>
                <a:spcPts val="0"/>
              </a:spcBef>
              <a:buClr>
                <a:srgbClr val="E48312"/>
              </a:buClr>
              <a:buSzPct val="100000"/>
              <a:buFont typeface="Calibri"/>
              <a:buChar char=" "/>
            </a:pPr>
            <a:r>
              <a:rPr lang="en-US" sz="2800" dirty="0" smtClean="0">
                <a:solidFill>
                  <a:srgbClr val="002060"/>
                </a:solidFill>
                <a:latin typeface="Times New Roman"/>
                <a:ea typeface="Times New Roman"/>
                <a:cs typeface="Times New Roman"/>
                <a:sym typeface="Times New Roman"/>
              </a:rPr>
              <a:t>Coding errors (buffer overflow)</a:t>
            </a:r>
          </a:p>
          <a:p>
            <a:pPr marL="91440" lvl="0" indent="-91440">
              <a:spcBef>
                <a:spcPts val="0"/>
              </a:spcBef>
              <a:buClr>
                <a:srgbClr val="E48312"/>
              </a:buClr>
              <a:buSzPct val="100000"/>
              <a:buFont typeface="Calibri"/>
              <a:buChar char=" "/>
            </a:pPr>
            <a:r>
              <a:rPr lang="en-US" sz="2800" dirty="0" smtClean="0">
                <a:solidFill>
                  <a:srgbClr val="002060"/>
                </a:solidFill>
                <a:latin typeface="Times New Roman"/>
                <a:ea typeface="Times New Roman"/>
                <a:cs typeface="Times New Roman"/>
                <a:sym typeface="Times New Roman"/>
              </a:rPr>
              <a:t>Clear text protocols and unnecessary open ports</a:t>
            </a:r>
          </a:p>
          <a:p>
            <a:pPr marL="91440" lvl="0" indent="-91440">
              <a:spcBef>
                <a:spcPts val="0"/>
              </a:spcBef>
              <a:buClr>
                <a:srgbClr val="E48312"/>
              </a:buClr>
              <a:buSzPct val="100000"/>
              <a:buFont typeface="Calibri"/>
              <a:buChar char=" "/>
            </a:pPr>
            <a:r>
              <a:rPr lang="en-US" sz="2800" dirty="0" err="1" smtClean="0">
                <a:solidFill>
                  <a:srgbClr val="002060"/>
                </a:solidFill>
                <a:latin typeface="Times New Roman"/>
                <a:ea typeface="Times New Roman"/>
                <a:cs typeface="Times New Roman"/>
                <a:sym typeface="Times New Roman"/>
              </a:rPr>
              <a:t>DoS</a:t>
            </a:r>
            <a:r>
              <a:rPr lang="en-US" sz="2800" dirty="0" smtClean="0">
                <a:solidFill>
                  <a:srgbClr val="002060"/>
                </a:solidFill>
                <a:latin typeface="Times New Roman"/>
                <a:ea typeface="Times New Roman"/>
                <a:cs typeface="Times New Roman"/>
                <a:sym typeface="Times New Roman"/>
              </a:rPr>
              <a:t> / </a:t>
            </a:r>
            <a:r>
              <a:rPr lang="en-US" sz="2800" dirty="0" err="1" smtClean="0">
                <a:solidFill>
                  <a:srgbClr val="002060"/>
                </a:solidFill>
                <a:latin typeface="Times New Roman"/>
                <a:ea typeface="Times New Roman"/>
                <a:cs typeface="Times New Roman"/>
                <a:sym typeface="Times New Roman"/>
              </a:rPr>
              <a:t>DDoS</a:t>
            </a:r>
            <a:endParaRPr lang="en-US" sz="2800" dirty="0" smtClean="0">
              <a:solidFill>
                <a:srgbClr val="002060"/>
              </a:solidFill>
              <a:latin typeface="Times New Roman"/>
              <a:ea typeface="Times New Roman"/>
              <a:cs typeface="Times New Roman"/>
              <a:sym typeface="Times New Roman"/>
            </a:endParaRPr>
          </a:p>
          <a:p>
            <a:pPr marL="91440" lvl="0" indent="-91440">
              <a:spcBef>
                <a:spcPts val="0"/>
              </a:spcBef>
              <a:buClr>
                <a:srgbClr val="E48312"/>
              </a:buClr>
              <a:buSzPct val="100000"/>
              <a:buFont typeface="Calibri"/>
              <a:buChar char=" "/>
            </a:pPr>
            <a:r>
              <a:rPr lang="en-US" sz="2800" dirty="0" smtClean="0">
                <a:solidFill>
                  <a:srgbClr val="002060"/>
                </a:solidFill>
                <a:latin typeface="Times New Roman"/>
                <a:ea typeface="Times New Roman"/>
                <a:cs typeface="Times New Roman"/>
                <a:sym typeface="Times New Roman"/>
              </a:rPr>
              <a:t>Physical theft and tampering</a:t>
            </a:r>
          </a:p>
          <a:p>
            <a:pPr>
              <a:buNone/>
            </a:pPr>
            <a:endParaRPr lang="en-IN" dirty="0"/>
          </a:p>
        </p:txBody>
      </p:sp>
    </p:spTree>
  </p:cSld>
  <p:clrMapOvr>
    <a:masterClrMapping/>
  </p:clrMapOvr>
  <p:transition spd="med">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sz="5400" b="1" dirty="0" smtClean="0">
                <a:solidFill>
                  <a:srgbClr val="FF0000"/>
                </a:solidFill>
                <a:latin typeface="Times New Roman"/>
                <a:ea typeface="Times New Roman"/>
                <a:cs typeface="Times New Roman"/>
                <a:sym typeface="Times New Roman"/>
              </a:rPr>
              <a:t>Applications of IoT</a:t>
            </a:r>
            <a:endParaRPr lang="en-IN" dirty="0">
              <a:solidFill>
                <a:srgbClr val="FF0000"/>
              </a:solidFill>
            </a:endParaRPr>
          </a:p>
        </p:txBody>
      </p:sp>
      <p:sp>
        <p:nvSpPr>
          <p:cNvPr id="3" name="Content Placeholder 2"/>
          <p:cNvSpPr>
            <a:spLocks noGrp="1"/>
          </p:cNvSpPr>
          <p:nvPr>
            <p:ph idx="1"/>
          </p:nvPr>
        </p:nvSpPr>
        <p:spPr>
          <a:xfrm>
            <a:off x="533400" y="1676400"/>
            <a:ext cx="8229600" cy="4389120"/>
          </a:xfrm>
        </p:spPr>
        <p:txBody>
          <a:bodyPr>
            <a:normAutofit/>
          </a:bodyPr>
          <a:lstStyle/>
          <a:p>
            <a:pPr marL="457200" lvl="0" indent="-457200">
              <a:spcBef>
                <a:spcPts val="0"/>
              </a:spcBef>
              <a:buClr>
                <a:srgbClr val="000000"/>
              </a:buClr>
              <a:buSzPct val="100000"/>
              <a:buNone/>
            </a:pPr>
            <a:r>
              <a:rPr lang="en-US" sz="2600" b="1" dirty="0" smtClean="0">
                <a:solidFill>
                  <a:srgbClr val="002060"/>
                </a:solidFill>
                <a:latin typeface="Times New Roman"/>
                <a:ea typeface="Times New Roman"/>
                <a:cs typeface="Times New Roman"/>
                <a:sym typeface="Times New Roman"/>
              </a:rPr>
              <a:t>-Connected Cars</a:t>
            </a:r>
          </a:p>
          <a:p>
            <a:pPr marL="514350" lvl="0" indent="-514350">
              <a:spcBef>
                <a:spcPts val="0"/>
              </a:spcBef>
              <a:buClr>
                <a:srgbClr val="E48312"/>
              </a:buClr>
              <a:buSzPct val="100000"/>
              <a:buNone/>
            </a:pPr>
            <a:r>
              <a:rPr lang="en-US" sz="2600" b="1" dirty="0" smtClean="0">
                <a:solidFill>
                  <a:srgbClr val="002060"/>
                </a:solidFill>
                <a:latin typeface="Times New Roman"/>
                <a:ea typeface="Times New Roman"/>
                <a:cs typeface="Times New Roman"/>
                <a:sym typeface="Times New Roman"/>
              </a:rPr>
              <a:t>-Smart Home</a:t>
            </a:r>
          </a:p>
          <a:p>
            <a:pPr marL="457200" lvl="0" indent="-457200">
              <a:spcBef>
                <a:spcPts val="0"/>
              </a:spcBef>
              <a:buClr>
                <a:srgbClr val="000000"/>
              </a:buClr>
              <a:buSzPct val="100000"/>
              <a:buNone/>
            </a:pPr>
            <a:r>
              <a:rPr lang="en-US" sz="2600" b="1" dirty="0" smtClean="0">
                <a:solidFill>
                  <a:srgbClr val="002060"/>
                </a:solidFill>
                <a:latin typeface="Times New Roman"/>
                <a:ea typeface="Times New Roman"/>
                <a:cs typeface="Times New Roman"/>
                <a:sym typeface="Times New Roman"/>
              </a:rPr>
              <a:t>- Industrial Internet</a:t>
            </a:r>
          </a:p>
          <a:p>
            <a:pPr marL="457200" lvl="0" indent="-457200">
              <a:spcBef>
                <a:spcPts val="0"/>
              </a:spcBef>
              <a:buClr>
                <a:srgbClr val="000000"/>
              </a:buClr>
              <a:buSzPct val="100000"/>
              <a:buNone/>
            </a:pPr>
            <a:r>
              <a:rPr lang="en-US" sz="2600" b="1" dirty="0" smtClean="0">
                <a:solidFill>
                  <a:srgbClr val="002060"/>
                </a:solidFill>
                <a:latin typeface="Times New Roman"/>
                <a:ea typeface="Times New Roman"/>
                <a:cs typeface="Times New Roman"/>
                <a:sym typeface="Times New Roman"/>
              </a:rPr>
              <a:t>-Smart Cities</a:t>
            </a:r>
          </a:p>
          <a:p>
            <a:pPr marL="457200" lvl="0" indent="-457200">
              <a:spcBef>
                <a:spcPts val="0"/>
              </a:spcBef>
              <a:buClr>
                <a:srgbClr val="000000"/>
              </a:buClr>
              <a:buSzPct val="100000"/>
              <a:buNone/>
            </a:pPr>
            <a:r>
              <a:rPr lang="en-US" sz="2600" b="1" dirty="0" smtClean="0">
                <a:solidFill>
                  <a:srgbClr val="002060"/>
                </a:solidFill>
                <a:latin typeface="Times New Roman"/>
                <a:ea typeface="Times New Roman"/>
                <a:cs typeface="Times New Roman"/>
                <a:sym typeface="Times New Roman"/>
              </a:rPr>
              <a:t>-Agriculture</a:t>
            </a:r>
          </a:p>
          <a:p>
            <a:pPr marL="457200" lvl="0" indent="-457200">
              <a:spcBef>
                <a:spcPts val="0"/>
              </a:spcBef>
              <a:buClr>
                <a:srgbClr val="000000"/>
              </a:buClr>
              <a:buSzPct val="100000"/>
              <a:buNone/>
            </a:pPr>
            <a:r>
              <a:rPr lang="en-US" sz="2600" b="1" dirty="0" smtClean="0">
                <a:solidFill>
                  <a:srgbClr val="002060"/>
                </a:solidFill>
                <a:latin typeface="Times New Roman"/>
                <a:ea typeface="Times New Roman"/>
                <a:cs typeface="Times New Roman"/>
                <a:sym typeface="Times New Roman"/>
              </a:rPr>
              <a:t>-Healthcare</a:t>
            </a:r>
          </a:p>
          <a:p>
            <a:pPr marL="457200" lvl="0" indent="-457200">
              <a:spcBef>
                <a:spcPts val="0"/>
              </a:spcBef>
              <a:buClr>
                <a:srgbClr val="000000"/>
              </a:buClr>
              <a:buSzPct val="100000"/>
              <a:buNone/>
            </a:pPr>
            <a:r>
              <a:rPr lang="en-US" sz="2600" b="1" dirty="0" smtClean="0">
                <a:solidFill>
                  <a:srgbClr val="002060"/>
                </a:solidFill>
                <a:latin typeface="Times New Roman"/>
                <a:ea typeface="Times New Roman"/>
                <a:cs typeface="Times New Roman"/>
                <a:sym typeface="Times New Roman"/>
              </a:rPr>
              <a:t>-Energy Engagement</a:t>
            </a:r>
          </a:p>
          <a:p>
            <a:pPr marL="457200" lvl="0" indent="-457200">
              <a:spcBef>
                <a:spcPts val="0"/>
              </a:spcBef>
              <a:buClr>
                <a:srgbClr val="000000"/>
              </a:buClr>
              <a:buSzPct val="100000"/>
              <a:buNone/>
            </a:pPr>
            <a:r>
              <a:rPr lang="en-US" sz="2600" b="1" dirty="0" smtClean="0">
                <a:solidFill>
                  <a:srgbClr val="002060"/>
                </a:solidFill>
                <a:latin typeface="Times New Roman"/>
                <a:ea typeface="Times New Roman"/>
                <a:cs typeface="Times New Roman"/>
                <a:sym typeface="Times New Roman"/>
              </a:rPr>
              <a:t>-In basic approach for IOT is capture, communicate</a:t>
            </a:r>
            <a:r>
              <a:rPr lang="en-US" sz="2600" b="1" dirty="0" smtClean="0">
                <a:solidFill>
                  <a:srgbClr val="002060"/>
                </a:solidFill>
                <a:latin typeface="Times New Roman"/>
                <a:ea typeface="Times New Roman"/>
                <a:cs typeface="Times New Roman"/>
                <a:sym typeface="Times New Roman"/>
              </a:rPr>
              <a:t>, analyze and act</a:t>
            </a:r>
            <a:r>
              <a:rPr lang="en-US" sz="2600" b="1" dirty="0" smtClean="0">
                <a:solidFill>
                  <a:srgbClr val="002060"/>
                </a:solidFill>
                <a:latin typeface="Times New Roman"/>
                <a:ea typeface="Times New Roman"/>
                <a:cs typeface="Times New Roman"/>
                <a:sym typeface="Times New Roman"/>
              </a:rPr>
              <a:t>.</a:t>
            </a:r>
          </a:p>
          <a:p>
            <a:pPr marL="457200" lvl="0" indent="-457200">
              <a:spcBef>
                <a:spcPts val="0"/>
              </a:spcBef>
              <a:buClr>
                <a:srgbClr val="000000"/>
              </a:buClr>
              <a:buSzPct val="100000"/>
              <a:buNone/>
            </a:pPr>
            <a:endParaRPr lang="en-US" sz="2600" b="1" dirty="0" smtClean="0">
              <a:solidFill>
                <a:srgbClr val="002060"/>
              </a:solidFill>
              <a:latin typeface="Times New Roman"/>
              <a:ea typeface="Times New Roman"/>
              <a:cs typeface="Times New Roman"/>
              <a:sym typeface="Times New Roman"/>
            </a:endParaRPr>
          </a:p>
          <a:p>
            <a:pPr marL="457200" lvl="0" indent="-457200">
              <a:spcBef>
                <a:spcPts val="0"/>
              </a:spcBef>
              <a:buClr>
                <a:srgbClr val="000000"/>
              </a:buClr>
              <a:buSzPct val="100000"/>
              <a:buNone/>
            </a:pPr>
            <a:endParaRPr lang="en-US" sz="2600" b="1" dirty="0" smtClean="0">
              <a:solidFill>
                <a:srgbClr val="002060"/>
              </a:solidFill>
              <a:latin typeface="Times New Roman"/>
              <a:ea typeface="Times New Roman"/>
              <a:cs typeface="Times New Roman"/>
              <a:sym typeface="Times New Roman"/>
            </a:endParaRPr>
          </a:p>
          <a:p>
            <a:pPr marL="457200" lvl="0" indent="-457200">
              <a:spcBef>
                <a:spcPts val="0"/>
              </a:spcBef>
              <a:buClr>
                <a:srgbClr val="000000"/>
              </a:buClr>
              <a:buSzPct val="100000"/>
              <a:buNone/>
            </a:pPr>
            <a:endParaRPr lang="en-US" sz="2600" b="1" dirty="0" smtClean="0">
              <a:solidFill>
                <a:srgbClr val="002060"/>
              </a:solidFill>
              <a:latin typeface="Times New Roman"/>
              <a:ea typeface="Times New Roman"/>
              <a:cs typeface="Times New Roman"/>
              <a:sym typeface="Times New Roman"/>
            </a:endParaRPr>
          </a:p>
          <a:p>
            <a:pPr marL="457200" lvl="0" indent="-457200">
              <a:spcBef>
                <a:spcPts val="0"/>
              </a:spcBef>
              <a:buClr>
                <a:srgbClr val="000000"/>
              </a:buClr>
              <a:buSzPct val="100000"/>
              <a:buNone/>
            </a:pPr>
            <a:endParaRPr lang="en-US" sz="2600" b="1" dirty="0" smtClean="0">
              <a:solidFill>
                <a:srgbClr val="002060"/>
              </a:solidFill>
              <a:latin typeface="Times New Roman"/>
              <a:ea typeface="Times New Roman"/>
              <a:cs typeface="Times New Roman"/>
              <a:sym typeface="Times New Roman"/>
            </a:endParaRPr>
          </a:p>
          <a:p>
            <a:pPr marL="457200" lvl="0" indent="-457200">
              <a:spcBef>
                <a:spcPts val="0"/>
              </a:spcBef>
              <a:buClr>
                <a:srgbClr val="000000"/>
              </a:buClr>
              <a:buSzPct val="100000"/>
              <a:buNone/>
            </a:pPr>
            <a:endParaRPr lang="en-US" sz="2600" b="1" dirty="0" smtClean="0">
              <a:solidFill>
                <a:srgbClr val="002060"/>
              </a:solidFill>
              <a:latin typeface="Times New Roman"/>
              <a:ea typeface="Times New Roman"/>
              <a:cs typeface="Times New Roman"/>
              <a:sym typeface="Times New Roman"/>
            </a:endParaRPr>
          </a:p>
          <a:p>
            <a:pPr marL="457200" lvl="0" indent="-457200">
              <a:spcBef>
                <a:spcPts val="0"/>
              </a:spcBef>
              <a:buClr>
                <a:srgbClr val="000000"/>
              </a:buClr>
              <a:buSzPct val="100000"/>
              <a:buNone/>
            </a:pPr>
            <a:endParaRPr lang="en-US" sz="2600" b="1" dirty="0" smtClean="0">
              <a:solidFill>
                <a:srgbClr val="002060"/>
              </a:solidFill>
              <a:latin typeface="Times New Roman"/>
              <a:ea typeface="Times New Roman"/>
              <a:cs typeface="Times New Roman"/>
              <a:sym typeface="Times New Roman"/>
            </a:endParaRPr>
          </a:p>
          <a:p>
            <a:pPr marL="514350" indent="-514350">
              <a:buFont typeface="+mj-lt"/>
              <a:buAutoNum type="arabicPeriod"/>
            </a:pPr>
            <a:endParaRPr lang="en-IN" sz="2600" dirty="0"/>
          </a:p>
        </p:txBody>
      </p:sp>
    </p:spTree>
  </p:cSld>
  <p:clrMapOvr>
    <a:masterClrMapping/>
  </p:clrMapOvr>
  <p:transition spd="med">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Conclusion</a:t>
            </a:r>
            <a:endParaRPr lang="en-IN" dirty="0"/>
          </a:p>
        </p:txBody>
      </p:sp>
      <p:sp>
        <p:nvSpPr>
          <p:cNvPr id="3" name="Subtitle 2"/>
          <p:cNvSpPr>
            <a:spLocks noGrp="1"/>
          </p:cNvSpPr>
          <p:nvPr>
            <p:ph type="subTitle" idx="1"/>
          </p:nvPr>
        </p:nvSpPr>
        <p:spPr/>
        <p:txBody>
          <a:bodyPr/>
          <a:lstStyle/>
          <a:p>
            <a:endParaRPr lang="en-IN" dirty="0"/>
          </a:p>
        </p:txBody>
      </p:sp>
      <p:pic>
        <p:nvPicPr>
          <p:cNvPr id="4" name="Content Placeholder 7" descr="Picture13.jpg"/>
          <p:cNvPicPr>
            <a:picLocks noGrp="1" noChangeAspect="1"/>
          </p:cNvPicPr>
          <p:nvPr>
            <p:ph idx="1"/>
          </p:nvPr>
        </p:nvPicPr>
        <p:blipFill>
          <a:blip r:embed="rId2" cstate="print"/>
          <a:stretch>
            <a:fillRect/>
          </a:stretch>
        </p:blipFill>
        <p:spPr>
          <a:xfrm>
            <a:off x="-76200" y="0"/>
            <a:ext cx="9434787" cy="6858000"/>
          </a:xfrm>
        </p:spPr>
      </p:pic>
    </p:spTree>
    <p:extLst>
      <p:ext uri="{BB962C8B-B14F-4D97-AF65-F5344CB8AC3E}">
        <p14:creationId xmlns:p14="http://schemas.microsoft.com/office/powerpoint/2010/main" val="2274230054"/>
      </p:ext>
    </p:extLst>
  </p:cSld>
  <p:clrMapOvr>
    <a:masterClrMapping/>
  </p:clrMapOvr>
  <p:transition spd="med">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endParaRPr lang="en-US" sz="2600" dirty="0" smtClean="0"/>
          </a:p>
          <a:p>
            <a:endParaRPr lang="en-US" sz="2600" dirty="0" smtClean="0"/>
          </a:p>
          <a:p>
            <a:endParaRPr lang="en-US" sz="2600" dirty="0" smtClean="0"/>
          </a:p>
          <a:p>
            <a:endParaRPr lang="en-US" sz="2600" dirty="0" smtClean="0"/>
          </a:p>
          <a:p>
            <a:r>
              <a:rPr lang="en-US" sz="2600" dirty="0" smtClean="0"/>
              <a:t>In the year 1999 Kevin Ashton the term internet of things and establishes MIT’s auto-id center , a global research network of academic laboratory focused on RFID and IOT.</a:t>
            </a:r>
          </a:p>
          <a:p>
            <a:r>
              <a:rPr lang="en-US" sz="2600" dirty="0" smtClean="0"/>
              <a:t>He is father of IOT. He believed that IOT cloud can turn the world in to data that could be used to make macro decisions on resource utilization.</a:t>
            </a:r>
          </a:p>
          <a:p>
            <a:r>
              <a:rPr lang="en-US" sz="2600" dirty="0" smtClean="0"/>
              <a:t>Information is a great way to reduce waste and increase efficiency.</a:t>
            </a:r>
            <a:endParaRPr lang="en-IN" sz="2600" dirty="0"/>
          </a:p>
        </p:txBody>
      </p:sp>
      <p:pic>
        <p:nvPicPr>
          <p:cNvPr id="1026" name="Picture 2" descr="C:\Users\hp\Desktop\ashton.jpg"/>
          <p:cNvPicPr>
            <a:picLocks noChangeAspect="1" noChangeArrowheads="1"/>
          </p:cNvPicPr>
          <p:nvPr/>
        </p:nvPicPr>
        <p:blipFill>
          <a:blip r:embed="rId2" cstate="print"/>
          <a:srcRect/>
          <a:stretch>
            <a:fillRect/>
          </a:stretch>
        </p:blipFill>
        <p:spPr bwMode="auto">
          <a:xfrm>
            <a:off x="1447800" y="304800"/>
            <a:ext cx="5867400" cy="2743200"/>
          </a:xfrm>
          <a:prstGeom prst="rect">
            <a:avLst/>
          </a:prstGeom>
          <a:noFill/>
        </p:spPr>
      </p:pic>
    </p:spTree>
  </p:cSld>
  <p:clrMapOvr>
    <a:masterClrMapping/>
  </p:clrMapOvr>
  <p:transition spd="med">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Sensors and Actuators</a:t>
            </a:r>
            <a:endParaRPr lang="en-IN" dirty="0">
              <a:solidFill>
                <a:srgbClr val="FF0000"/>
              </a:solidFill>
            </a:endParaRPr>
          </a:p>
        </p:txBody>
      </p:sp>
      <p:sp>
        <p:nvSpPr>
          <p:cNvPr id="3" name="Content Placeholder 2"/>
          <p:cNvSpPr>
            <a:spLocks noGrp="1"/>
          </p:cNvSpPr>
          <p:nvPr>
            <p:ph idx="1"/>
          </p:nvPr>
        </p:nvSpPr>
        <p:spPr>
          <a:xfrm>
            <a:off x="457200" y="1371600"/>
            <a:ext cx="8229600" cy="4754563"/>
          </a:xfrm>
        </p:spPr>
        <p:txBody>
          <a:bodyPr>
            <a:normAutofit/>
          </a:bodyPr>
          <a:lstStyle/>
          <a:p>
            <a:pPr>
              <a:buNone/>
            </a:pPr>
            <a:r>
              <a:rPr lang="en-US" sz="2000" dirty="0" smtClean="0"/>
              <a:t>Sensor:</a:t>
            </a:r>
          </a:p>
          <a:p>
            <a:r>
              <a:rPr lang="en-US" sz="2000" dirty="0" smtClean="0"/>
              <a:t>It converts the physical quantity in to electrical signal.</a:t>
            </a:r>
          </a:p>
          <a:p>
            <a:r>
              <a:rPr lang="en-US" sz="2000" dirty="0" smtClean="0"/>
              <a:t>It acts as Transducer</a:t>
            </a:r>
          </a:p>
          <a:p>
            <a:pPr>
              <a:buNone/>
            </a:pPr>
            <a:r>
              <a:rPr lang="en-US" sz="2000" dirty="0" smtClean="0"/>
              <a:t>Ex: Temperature, pressure, Humidity, wind turbines.</a:t>
            </a:r>
          </a:p>
          <a:p>
            <a:pPr>
              <a:buNone/>
            </a:pPr>
            <a:r>
              <a:rPr lang="en-US" sz="2000" dirty="0" smtClean="0"/>
              <a:t>Actuators:</a:t>
            </a:r>
          </a:p>
          <a:p>
            <a:r>
              <a:rPr lang="en-US" sz="2000" dirty="0" smtClean="0"/>
              <a:t>It convert electrical signal in to physical form</a:t>
            </a:r>
          </a:p>
          <a:p>
            <a:pPr>
              <a:buNone/>
            </a:pPr>
            <a:r>
              <a:rPr lang="en-US" sz="2000" dirty="0" smtClean="0"/>
              <a:t>Ex:  fan, Ac, Electric motors.</a:t>
            </a:r>
          </a:p>
          <a:p>
            <a:r>
              <a:rPr lang="en-US" sz="2000" dirty="0" smtClean="0"/>
              <a:t>For storing and processing of data on third party server known as cloud computing.</a:t>
            </a:r>
          </a:p>
          <a:p>
            <a:r>
              <a:rPr lang="en-US" sz="2000" dirty="0" smtClean="0"/>
              <a:t>In audio related  electronics like voice recognition and active noise cancellation are developed.</a:t>
            </a:r>
          </a:p>
          <a:p>
            <a:r>
              <a:rPr lang="en-US" sz="2000" dirty="0" smtClean="0"/>
              <a:t>Embedded systems is a combination of hardware and software is not connected with internet.</a:t>
            </a:r>
          </a:p>
          <a:p>
            <a:pPr>
              <a:buNone/>
            </a:pPr>
            <a:endParaRPr lang="en-US" sz="2000" dirty="0" smtClean="0"/>
          </a:p>
          <a:p>
            <a:pPr>
              <a:buNone/>
            </a:pPr>
            <a:endParaRPr lang="en-US" dirty="0" smtClean="0"/>
          </a:p>
          <a:p>
            <a:pPr>
              <a:buNone/>
            </a:pPr>
            <a:endParaRPr lang="en-IN" dirty="0"/>
          </a:p>
        </p:txBody>
      </p:sp>
    </p:spTree>
  </p:cSld>
  <p:clrMapOvr>
    <a:masterClrMapping/>
  </p:clrMapOvr>
  <p:transition spd="med">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90600" y="152400"/>
            <a:ext cx="6629400" cy="5109091"/>
          </a:xfrm>
          <a:prstGeom prst="rect">
            <a:avLst/>
          </a:prstGeom>
          <a:noFill/>
        </p:spPr>
        <p:txBody>
          <a:bodyPr wrap="square" rtlCol="0">
            <a:spAutoFit/>
          </a:bodyPr>
          <a:lstStyle/>
          <a:p>
            <a:pPr algn="ctr"/>
            <a:r>
              <a:rPr lang="en-US" sz="2800" b="1" dirty="0" smtClean="0">
                <a:solidFill>
                  <a:srgbClr val="FF0000"/>
                </a:solidFill>
              </a:rPr>
              <a:t>BLOCK DIAGRAM FOR IOT</a:t>
            </a:r>
          </a:p>
          <a:p>
            <a:pPr algn="ctr"/>
            <a:endParaRPr lang="en-US" dirty="0" smtClean="0">
              <a:solidFill>
                <a:srgbClr val="FF0000"/>
              </a:solidFill>
            </a:endParaRPr>
          </a:p>
          <a:p>
            <a:pPr>
              <a:buFont typeface="Wingdings" pitchFamily="2" charset="2"/>
              <a:buChar char="§"/>
            </a:pPr>
            <a:r>
              <a:rPr lang="en-US" sz="2000" dirty="0" smtClean="0"/>
              <a:t>   Collect: Devices and sensors are collecting data everywhere</a:t>
            </a:r>
          </a:p>
          <a:p>
            <a:r>
              <a:rPr lang="en-US" sz="2000" dirty="0" smtClean="0"/>
              <a:t> Ex: </a:t>
            </a:r>
            <a:r>
              <a:rPr lang="en-US" sz="2000" dirty="0" err="1" smtClean="0"/>
              <a:t>Athome</a:t>
            </a:r>
            <a:r>
              <a:rPr lang="en-US" sz="2000" dirty="0" smtClean="0"/>
              <a:t>,  car, office</a:t>
            </a:r>
          </a:p>
          <a:p>
            <a:endParaRPr lang="en-US" sz="2000" dirty="0" smtClean="0"/>
          </a:p>
          <a:p>
            <a:pPr>
              <a:buFont typeface="Wingdings" pitchFamily="2" charset="2"/>
              <a:buChar char="§"/>
            </a:pPr>
            <a:r>
              <a:rPr lang="en-US" sz="2000" dirty="0" smtClean="0"/>
              <a:t>  Communicate: sending data and event through networks to some destination</a:t>
            </a:r>
          </a:p>
          <a:p>
            <a:r>
              <a:rPr lang="en-US" sz="2000" dirty="0" smtClean="0"/>
              <a:t> Ex: A cloud Platform, Home network, Private data center</a:t>
            </a:r>
          </a:p>
          <a:p>
            <a:endParaRPr lang="en-US" sz="2000" dirty="0" smtClean="0"/>
          </a:p>
          <a:p>
            <a:pPr>
              <a:buFont typeface="Wingdings" pitchFamily="2" charset="2"/>
              <a:buChar char="§"/>
            </a:pPr>
            <a:r>
              <a:rPr lang="en-US" sz="2000" dirty="0" smtClean="0"/>
              <a:t>  Analyze: Creating information from the data.</a:t>
            </a:r>
          </a:p>
          <a:p>
            <a:r>
              <a:rPr lang="en-US" sz="2000" dirty="0" smtClean="0"/>
              <a:t>Ex:visualizing the data, building reports, filtering data.</a:t>
            </a:r>
          </a:p>
          <a:p>
            <a:endParaRPr lang="en-US" sz="2000" dirty="0" smtClean="0"/>
          </a:p>
          <a:p>
            <a:pPr>
              <a:buFont typeface="Wingdings" pitchFamily="2" charset="2"/>
              <a:buChar char="§"/>
            </a:pPr>
            <a:r>
              <a:rPr lang="en-US" sz="2000" dirty="0" smtClean="0"/>
              <a:t>  ACT: taking action based on the information and data</a:t>
            </a:r>
          </a:p>
          <a:p>
            <a:r>
              <a:rPr lang="en-US" sz="2000" dirty="0" smtClean="0"/>
              <a:t> Ex: communicate with another machine (m2m),send a notification (SMS, e-mail, text),talk to another system.</a:t>
            </a:r>
          </a:p>
          <a:p>
            <a:endParaRPr lang="en-IN" sz="2000" dirty="0"/>
          </a:p>
        </p:txBody>
      </p:sp>
      <p:sp>
        <p:nvSpPr>
          <p:cNvPr id="16" name="Rectangle 15"/>
          <p:cNvSpPr/>
          <p:nvPr/>
        </p:nvSpPr>
        <p:spPr>
          <a:xfrm>
            <a:off x="990600" y="5410200"/>
            <a:ext cx="10668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collect</a:t>
            </a:r>
            <a:endParaRPr lang="en-IN" dirty="0"/>
          </a:p>
        </p:txBody>
      </p:sp>
      <p:sp>
        <p:nvSpPr>
          <p:cNvPr id="18" name="Rectangle 17"/>
          <p:cNvSpPr/>
          <p:nvPr/>
        </p:nvSpPr>
        <p:spPr>
          <a:xfrm>
            <a:off x="2819400" y="5410200"/>
            <a:ext cx="16002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communicate</a:t>
            </a:r>
            <a:endParaRPr lang="en-IN" dirty="0"/>
          </a:p>
        </p:txBody>
      </p:sp>
      <p:sp>
        <p:nvSpPr>
          <p:cNvPr id="19" name="Rectangle 18"/>
          <p:cNvSpPr/>
          <p:nvPr/>
        </p:nvSpPr>
        <p:spPr>
          <a:xfrm>
            <a:off x="5334000" y="5410200"/>
            <a:ext cx="9906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analyze</a:t>
            </a:r>
            <a:endParaRPr lang="en-IN" dirty="0"/>
          </a:p>
        </p:txBody>
      </p:sp>
      <p:sp>
        <p:nvSpPr>
          <p:cNvPr id="20" name="Rectangle 19"/>
          <p:cNvSpPr/>
          <p:nvPr/>
        </p:nvSpPr>
        <p:spPr>
          <a:xfrm>
            <a:off x="7239000" y="5334000"/>
            <a:ext cx="6096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a:t>
            </a:r>
            <a:endParaRPr lang="en-IN" dirty="0"/>
          </a:p>
        </p:txBody>
      </p:sp>
      <p:sp>
        <p:nvSpPr>
          <p:cNvPr id="21" name="Right Arrow 20"/>
          <p:cNvSpPr/>
          <p:nvPr/>
        </p:nvSpPr>
        <p:spPr>
          <a:xfrm flipV="1">
            <a:off x="2133600" y="5486400"/>
            <a:ext cx="533400" cy="22860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ight Arrow 21"/>
          <p:cNvSpPr/>
          <p:nvPr/>
        </p:nvSpPr>
        <p:spPr>
          <a:xfrm>
            <a:off x="4572000" y="5410200"/>
            <a:ext cx="6096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Right Arrow 22"/>
          <p:cNvSpPr/>
          <p:nvPr/>
        </p:nvSpPr>
        <p:spPr>
          <a:xfrm>
            <a:off x="6477000" y="5410200"/>
            <a:ext cx="6096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ransition spd="med">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0000"/>
                </a:solidFill>
              </a:rPr>
              <a:t>HOW IOT WORKS</a:t>
            </a:r>
            <a:endParaRPr lang="en-IN" dirty="0">
              <a:solidFill>
                <a:srgbClr val="FF0000"/>
              </a:solidFill>
            </a:endParaRPr>
          </a:p>
        </p:txBody>
      </p:sp>
      <p:sp>
        <p:nvSpPr>
          <p:cNvPr id="7" name="Rectangle 6"/>
          <p:cNvSpPr/>
          <p:nvPr/>
        </p:nvSpPr>
        <p:spPr>
          <a:xfrm>
            <a:off x="762000" y="5105400"/>
            <a:ext cx="9144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RFID</a:t>
            </a:r>
            <a:endParaRPr lang="en-IN" dirty="0"/>
          </a:p>
        </p:txBody>
      </p:sp>
      <p:sp>
        <p:nvSpPr>
          <p:cNvPr id="8" name="Rectangle 7"/>
          <p:cNvSpPr/>
          <p:nvPr/>
        </p:nvSpPr>
        <p:spPr>
          <a:xfrm>
            <a:off x="2438400" y="5105400"/>
            <a:ext cx="10668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SENSOR</a:t>
            </a:r>
            <a:endParaRPr lang="en-IN" dirty="0"/>
          </a:p>
        </p:txBody>
      </p:sp>
      <p:sp>
        <p:nvSpPr>
          <p:cNvPr id="9" name="Rectangle 8"/>
          <p:cNvSpPr/>
          <p:nvPr/>
        </p:nvSpPr>
        <p:spPr>
          <a:xfrm>
            <a:off x="4038600" y="5105400"/>
            <a:ext cx="9144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SMART TECH</a:t>
            </a:r>
            <a:endParaRPr lang="en-IN" dirty="0"/>
          </a:p>
        </p:txBody>
      </p:sp>
      <p:sp>
        <p:nvSpPr>
          <p:cNvPr id="10" name="Rectangle 9"/>
          <p:cNvSpPr/>
          <p:nvPr/>
        </p:nvSpPr>
        <p:spPr>
          <a:xfrm>
            <a:off x="5638800" y="5105400"/>
            <a:ext cx="9144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NANO</a:t>
            </a:r>
          </a:p>
          <a:p>
            <a:pPr algn="ctr"/>
            <a:r>
              <a:rPr lang="en-US" dirty="0" smtClean="0"/>
              <a:t>TECH</a:t>
            </a:r>
            <a:endParaRPr lang="en-IN" dirty="0"/>
          </a:p>
        </p:txBody>
      </p:sp>
      <p:sp>
        <p:nvSpPr>
          <p:cNvPr id="12" name="Right Arrow 11"/>
          <p:cNvSpPr/>
          <p:nvPr/>
        </p:nvSpPr>
        <p:spPr>
          <a:xfrm>
            <a:off x="3581400" y="5410200"/>
            <a:ext cx="3810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Right Arrow 12"/>
          <p:cNvSpPr/>
          <p:nvPr/>
        </p:nvSpPr>
        <p:spPr>
          <a:xfrm>
            <a:off x="1828800" y="5334000"/>
            <a:ext cx="5334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Right Arrow 13"/>
          <p:cNvSpPr/>
          <p:nvPr/>
        </p:nvSpPr>
        <p:spPr>
          <a:xfrm>
            <a:off x="5105400" y="5257800"/>
            <a:ext cx="4572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p:nvSpPr>
        <p:spPr>
          <a:xfrm>
            <a:off x="990600" y="1447800"/>
            <a:ext cx="7239000" cy="3046988"/>
          </a:xfrm>
          <a:prstGeom prst="rect">
            <a:avLst/>
          </a:prstGeom>
          <a:noFill/>
        </p:spPr>
        <p:txBody>
          <a:bodyPr wrap="square" rtlCol="0">
            <a:spAutoFit/>
          </a:bodyPr>
          <a:lstStyle/>
          <a:p>
            <a:pPr>
              <a:buFont typeface="Wingdings" pitchFamily="2" charset="2"/>
              <a:buChar char="Ø"/>
            </a:pPr>
            <a:r>
              <a:rPr lang="en-US" sz="2400" dirty="0" smtClean="0"/>
              <a:t> RFID : </a:t>
            </a:r>
            <a:r>
              <a:rPr lang="en-IN" sz="2400" dirty="0" smtClean="0"/>
              <a:t>To identify and track the data of  Things</a:t>
            </a:r>
          </a:p>
          <a:p>
            <a:pPr>
              <a:buFont typeface="Wingdings" pitchFamily="2" charset="2"/>
              <a:buChar char="Ø"/>
            </a:pPr>
            <a:r>
              <a:rPr lang="en-US" sz="2400" dirty="0" smtClean="0"/>
              <a:t> Sensor : To collect and process the data to detect the changes in the physical status of things</a:t>
            </a:r>
          </a:p>
          <a:p>
            <a:pPr>
              <a:buFont typeface="Wingdings" pitchFamily="2" charset="2"/>
              <a:buChar char="Ø"/>
            </a:pPr>
            <a:r>
              <a:rPr lang="en-US" sz="2400" dirty="0" smtClean="0"/>
              <a:t> Smart tech: </a:t>
            </a:r>
            <a:r>
              <a:rPr lang="en-US" sz="2400" dirty="0"/>
              <a:t>T</a:t>
            </a:r>
            <a:r>
              <a:rPr lang="en-US" sz="2400" dirty="0" smtClean="0"/>
              <a:t>o enhance the power of the networking by developing processing capabilities to different part of the network.</a:t>
            </a:r>
          </a:p>
          <a:p>
            <a:pPr>
              <a:buFont typeface="Wingdings" pitchFamily="2" charset="2"/>
              <a:buChar char="Ø"/>
            </a:pPr>
            <a:r>
              <a:rPr lang="en-US" sz="2400" dirty="0" smtClean="0"/>
              <a:t> Nanotech : to make the smaller and smaller things have the ability connect and interact</a:t>
            </a:r>
          </a:p>
        </p:txBody>
      </p:sp>
    </p:spTree>
  </p:cSld>
  <p:clrMapOvr>
    <a:masterClrMapping/>
  </p:clrMapOvr>
  <p:transition spd="med">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CONSUMER GOODS</a:t>
            </a:r>
            <a:endParaRPr lang="en-IN" dirty="0">
              <a:solidFill>
                <a:srgbClr val="FF0000"/>
              </a:solidFill>
            </a:endParaRPr>
          </a:p>
        </p:txBody>
      </p:sp>
      <p:sp>
        <p:nvSpPr>
          <p:cNvPr id="3" name="Content Placeholder 2"/>
          <p:cNvSpPr>
            <a:spLocks noGrp="1"/>
          </p:cNvSpPr>
          <p:nvPr>
            <p:ph idx="1"/>
          </p:nvPr>
        </p:nvSpPr>
        <p:spPr>
          <a:xfrm>
            <a:off x="457200" y="1447800"/>
            <a:ext cx="8229600" cy="4678363"/>
          </a:xfrm>
        </p:spPr>
        <p:txBody>
          <a:bodyPr>
            <a:normAutofit/>
          </a:bodyPr>
          <a:lstStyle/>
          <a:p>
            <a:endParaRPr lang="en-US" sz="2600" dirty="0" smtClean="0"/>
          </a:p>
          <a:p>
            <a:r>
              <a:rPr lang="en-US" sz="2600" dirty="0" smtClean="0"/>
              <a:t>IOT playing a vital role on human goods are effected.</a:t>
            </a:r>
          </a:p>
          <a:p>
            <a:r>
              <a:rPr lang="en-US" sz="2600" dirty="0" smtClean="0"/>
              <a:t>Mobile:click—12 years</a:t>
            </a:r>
          </a:p>
          <a:p>
            <a:r>
              <a:rPr lang="en-US" sz="2600" dirty="0" err="1" smtClean="0"/>
              <a:t>Youtube</a:t>
            </a:r>
            <a:r>
              <a:rPr lang="en-US" sz="2600" dirty="0" smtClean="0"/>
              <a:t>: click—4 years</a:t>
            </a:r>
          </a:p>
          <a:p>
            <a:r>
              <a:rPr lang="en-US" sz="2600" dirty="0" smtClean="0"/>
              <a:t>Facebook:click—3years</a:t>
            </a:r>
          </a:p>
          <a:p>
            <a:r>
              <a:rPr lang="en-US" sz="2600" dirty="0" smtClean="0"/>
              <a:t>Twitter:click—2years</a:t>
            </a:r>
          </a:p>
          <a:p>
            <a:r>
              <a:rPr lang="en-US" sz="2600" dirty="0" err="1" smtClean="0"/>
              <a:t>Gaming:click</a:t>
            </a:r>
            <a:r>
              <a:rPr lang="en-US" sz="2600" dirty="0" smtClean="0"/>
              <a:t>—hours</a:t>
            </a:r>
          </a:p>
          <a:p>
            <a:r>
              <a:rPr lang="en-US" sz="2600" dirty="0" smtClean="0"/>
              <a:t>Previously IOT past is analog form now it is in digital.</a:t>
            </a:r>
            <a:endParaRPr lang="en-IN" sz="2600" dirty="0"/>
          </a:p>
        </p:txBody>
      </p:sp>
    </p:spTree>
  </p:cSld>
  <p:clrMapOvr>
    <a:masterClrMapping/>
  </p:clrMapOvr>
  <p:transition spd="med">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APPLICATIONS OF IOT</a:t>
            </a:r>
            <a:endParaRPr lang="en-IN" dirty="0">
              <a:solidFill>
                <a:srgbClr val="FF0000"/>
              </a:solidFill>
            </a:endParaRPr>
          </a:p>
        </p:txBody>
      </p:sp>
      <p:sp>
        <p:nvSpPr>
          <p:cNvPr id="3" name="Content Placeholder 2"/>
          <p:cNvSpPr>
            <a:spLocks noGrp="1"/>
          </p:cNvSpPr>
          <p:nvPr>
            <p:ph idx="1"/>
          </p:nvPr>
        </p:nvSpPr>
        <p:spPr/>
        <p:txBody>
          <a:bodyPr>
            <a:normAutofit/>
          </a:bodyPr>
          <a:lstStyle/>
          <a:p>
            <a:r>
              <a:rPr lang="en-US" sz="2600" dirty="0" smtClean="0"/>
              <a:t>Building and home automation</a:t>
            </a:r>
          </a:p>
          <a:p>
            <a:r>
              <a:rPr lang="en-US" sz="2600" dirty="0" smtClean="0"/>
              <a:t>Manufacturing</a:t>
            </a:r>
          </a:p>
          <a:p>
            <a:r>
              <a:rPr lang="en-US" sz="2600" dirty="0" smtClean="0"/>
              <a:t>Medical and health care systems</a:t>
            </a:r>
          </a:p>
          <a:p>
            <a:r>
              <a:rPr lang="en-US" sz="2600" dirty="0" smtClean="0"/>
              <a:t>Media</a:t>
            </a:r>
          </a:p>
          <a:p>
            <a:r>
              <a:rPr lang="en-US" sz="2600" dirty="0" smtClean="0"/>
              <a:t>Environmental monitoring</a:t>
            </a:r>
          </a:p>
          <a:p>
            <a:r>
              <a:rPr lang="en-US" sz="2600" dirty="0" smtClean="0"/>
              <a:t>Energy management</a:t>
            </a:r>
          </a:p>
          <a:p>
            <a:r>
              <a:rPr lang="en-US" sz="2600" dirty="0" smtClean="0"/>
              <a:t>Transportation</a:t>
            </a:r>
          </a:p>
          <a:p>
            <a:pPr lvl="0"/>
            <a:r>
              <a:rPr lang="en-US" sz="2600" dirty="0" smtClean="0">
                <a:latin typeface="Times New Roman"/>
                <a:ea typeface="Times New Roman"/>
                <a:cs typeface="Times New Roman"/>
                <a:sym typeface="Times New Roman"/>
              </a:rPr>
              <a:t>In basic approach for IOT is capture, communicate, analyze, act</a:t>
            </a:r>
            <a:r>
              <a:rPr lang="en-US" sz="2600" b="1" dirty="0" smtClean="0">
                <a:solidFill>
                  <a:srgbClr val="002060"/>
                </a:solidFill>
                <a:latin typeface="Times New Roman"/>
                <a:ea typeface="Times New Roman"/>
                <a:cs typeface="Times New Roman"/>
                <a:sym typeface="Times New Roman"/>
              </a:rPr>
              <a:t>.</a:t>
            </a:r>
          </a:p>
          <a:p>
            <a:endParaRPr lang="en-US" sz="2600" dirty="0" smtClean="0"/>
          </a:p>
          <a:p>
            <a:endParaRPr lang="en-IN" sz="2600" dirty="0"/>
          </a:p>
        </p:txBody>
      </p:sp>
    </p:spTree>
  </p:cSld>
  <p:clrMapOvr>
    <a:masterClrMapping/>
  </p:clrMapOvr>
  <p:transition spd="med">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sz="5400" b="1" dirty="0" smtClean="0">
                <a:solidFill>
                  <a:srgbClr val="C00000"/>
                </a:solidFill>
                <a:latin typeface="Times New Roman"/>
                <a:ea typeface="Times New Roman"/>
                <a:cs typeface="Times New Roman"/>
                <a:sym typeface="Times New Roman"/>
              </a:rPr>
              <a:t>Smart Homes</a:t>
            </a:r>
            <a:endParaRPr lang="en-IN" dirty="0">
              <a:solidFill>
                <a:srgbClr val="C00000"/>
              </a:solidFill>
            </a:endParaRPr>
          </a:p>
        </p:txBody>
      </p:sp>
      <p:sp>
        <p:nvSpPr>
          <p:cNvPr id="8" name="Content Placeholder 7"/>
          <p:cNvSpPr>
            <a:spLocks noGrp="1"/>
          </p:cNvSpPr>
          <p:nvPr>
            <p:ph sz="half" idx="1"/>
          </p:nvPr>
        </p:nvSpPr>
        <p:spPr>
          <a:xfrm>
            <a:off x="0" y="1828800"/>
            <a:ext cx="4038600" cy="4434840"/>
          </a:xfrm>
        </p:spPr>
        <p:txBody>
          <a:bodyPr>
            <a:normAutofit fontScale="85000" lnSpcReduction="20000"/>
          </a:bodyPr>
          <a:lstStyle/>
          <a:p>
            <a:pPr lvl="0">
              <a:buNone/>
            </a:pPr>
            <a:r>
              <a:rPr lang="en-US" dirty="0" smtClean="0">
                <a:solidFill>
                  <a:srgbClr val="002060"/>
                </a:solidFill>
                <a:latin typeface="Times New Roman"/>
                <a:ea typeface="Times New Roman"/>
                <a:cs typeface="Times New Roman"/>
                <a:sym typeface="Times New Roman"/>
              </a:rPr>
              <a:t>    If </a:t>
            </a:r>
            <a:r>
              <a:rPr lang="en-US" sz="2800" dirty="0" smtClean="0">
                <a:solidFill>
                  <a:srgbClr val="002060"/>
                </a:solidFill>
                <a:latin typeface="Times New Roman"/>
                <a:ea typeface="Times New Roman"/>
                <a:cs typeface="Times New Roman"/>
                <a:sym typeface="Times New Roman"/>
              </a:rPr>
              <a:t>switch on air conditioning before reaching home or switch off lights even after you have left home? Or unlock the doors to friends for temporary access even when you are not at home. Don’t be surprised with IoT taking shape companies are building products to make your life simpler and convenient and it is also used to keep our home from security breach</a:t>
            </a:r>
          </a:p>
          <a:p>
            <a:endParaRPr lang="en-IN" dirty="0"/>
          </a:p>
        </p:txBody>
      </p:sp>
      <p:pic>
        <p:nvPicPr>
          <p:cNvPr id="10" name="Content Placeholder 9" descr="Picture3.jpg"/>
          <p:cNvPicPr>
            <a:picLocks noGrp="1" noChangeAspect="1"/>
          </p:cNvPicPr>
          <p:nvPr>
            <p:ph sz="half" idx="2"/>
          </p:nvPr>
        </p:nvPicPr>
        <p:blipFill>
          <a:blip r:embed="rId2" cstate="print"/>
          <a:stretch>
            <a:fillRect/>
          </a:stretch>
        </p:blipFill>
        <p:spPr>
          <a:xfrm>
            <a:off x="4074405" y="1752600"/>
            <a:ext cx="5069595" cy="4038600"/>
          </a:xfrm>
        </p:spPr>
      </p:pic>
    </p:spTree>
  </p:cSld>
  <p:clrMapOvr>
    <a:masterClrMapping/>
  </p:clrMapOvr>
  <p:transition spd="med">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TotalTime>
  <Words>1021</Words>
  <Application>Microsoft Office PowerPoint</Application>
  <PresentationFormat>On-screen Show (4:3)</PresentationFormat>
  <Paragraphs>165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INTERNET OF THINGS (IOT)</vt:lpstr>
      <vt:lpstr>What is IOT??</vt:lpstr>
      <vt:lpstr>PowerPoint Presentation</vt:lpstr>
      <vt:lpstr>Sensors and Actuators</vt:lpstr>
      <vt:lpstr>PowerPoint Presentation</vt:lpstr>
      <vt:lpstr>HOW IOT WORKS</vt:lpstr>
      <vt:lpstr>CONSUMER GOODS</vt:lpstr>
      <vt:lpstr>APPLICATIONS OF IOT</vt:lpstr>
      <vt:lpstr>Smart Homes</vt:lpstr>
      <vt:lpstr>Connected Cars</vt:lpstr>
      <vt:lpstr>Industrial Internet</vt:lpstr>
      <vt:lpstr>Smart Cities </vt:lpstr>
      <vt:lpstr>Agriculture </vt:lpstr>
      <vt:lpstr>SENSORS</vt:lpstr>
      <vt:lpstr>Healthcare </vt:lpstr>
      <vt:lpstr>Energy Engagement </vt:lpstr>
      <vt:lpstr>PowerPoint Presentation</vt:lpstr>
      <vt:lpstr>PowerPoint Presentation</vt:lpstr>
      <vt:lpstr>Internet of Things Gateway</vt:lpstr>
      <vt:lpstr>NODE MCU</vt:lpstr>
      <vt:lpstr>BLYNK APP</vt:lpstr>
      <vt:lpstr>Connectivity for Anything</vt:lpstr>
      <vt:lpstr>4LayersModelofIoT</vt:lpstr>
      <vt:lpstr>Growth of IOT</vt:lpstr>
      <vt:lpstr>PowerPoint Presentation</vt:lpstr>
      <vt:lpstr>Attacking IoT </vt:lpstr>
      <vt:lpstr>Applications of IoT</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marupilla</dc:creator>
  <cp:lastModifiedBy>Admin</cp:lastModifiedBy>
  <cp:revision>64</cp:revision>
  <dcterms:created xsi:type="dcterms:W3CDTF">2006-08-16T00:00:00Z</dcterms:created>
  <dcterms:modified xsi:type="dcterms:W3CDTF">2024-12-30T07:54:51Z</dcterms:modified>
</cp:coreProperties>
</file>